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6" r:id="rId3"/>
    <p:sldId id="337" r:id="rId4"/>
    <p:sldId id="340" r:id="rId5"/>
    <p:sldId id="341" r:id="rId6"/>
    <p:sldId id="342" r:id="rId7"/>
    <p:sldId id="343" r:id="rId8"/>
    <p:sldId id="344" r:id="rId9"/>
    <p:sldId id="345" r:id="rId10"/>
    <p:sldId id="347" r:id="rId11"/>
    <p:sldId id="350" r:id="rId12"/>
    <p:sldId id="349" r:id="rId13"/>
    <p:sldId id="352" r:id="rId14"/>
    <p:sldId id="366" r:id="rId15"/>
    <p:sldId id="351" r:id="rId16"/>
    <p:sldId id="348" r:id="rId17"/>
    <p:sldId id="354" r:id="rId18"/>
    <p:sldId id="355" r:id="rId19"/>
    <p:sldId id="358" r:id="rId20"/>
    <p:sldId id="357" r:id="rId21"/>
    <p:sldId id="356" r:id="rId22"/>
    <p:sldId id="359" r:id="rId23"/>
    <p:sldId id="361" r:id="rId24"/>
    <p:sldId id="362" r:id="rId25"/>
    <p:sldId id="360" r:id="rId26"/>
    <p:sldId id="363" r:id="rId27"/>
    <p:sldId id="364" r:id="rId28"/>
    <p:sldId id="365" r:id="rId29"/>
    <p:sldId id="269" r:id="rId30"/>
  </p:sldIdLst>
  <p:sldSz cx="9144000" cy="6858000" type="screen4x3"/>
  <p:notesSz cx="6742113" cy="98758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33CC"/>
    <a:srgbClr val="FF33CC"/>
    <a:srgbClr val="FF9900"/>
    <a:srgbClr val="CC99FF"/>
    <a:srgbClr val="00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A32BA-87EB-4D50-9722-91D26376A5BC}">
  <a:tblStyle styleId="{172A32BA-87EB-4D50-9722-91D26376A5B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DF3F6"/>
          </a:solidFill>
        </a:fill>
      </a:tcStyle>
    </a:wholeTbl>
    <a:band1H>
      <a:tcTxStyle/>
      <a:tcStyle>
        <a:tcBdr/>
        <a:fill>
          <a:solidFill>
            <a:srgbClr val="D9E6E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9E6E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93992240560266"/>
          <c:y val="0.89860347635956561"/>
          <c:w val="0.59930470230895572"/>
          <c:h val="0.10139652364043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C6D-4440-A95B-D34F5600B542}"/>
              </c:ext>
            </c:extLst>
          </c:dPt>
          <c:dPt>
            <c:idx val="1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C6D-4440-A95B-D34F5600B542}"/>
              </c:ext>
            </c:extLst>
          </c:dPt>
          <c:dPt>
            <c:idx val="2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C6D-4440-A95B-D34F5600B542}"/>
              </c:ext>
            </c:extLst>
          </c:dPt>
          <c:dPt>
            <c:idx val="3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C6D-4440-A95B-D34F5600B542}"/>
              </c:ext>
            </c:extLst>
          </c:dPt>
          <c:dPt>
            <c:idx val="4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C6D-4440-A95B-D34F5600B542}"/>
              </c:ext>
            </c:extLst>
          </c:dPt>
          <c:dPt>
            <c:idx val="5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C6D-4440-A95B-D34F5600B54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C6D-4440-A95B-D34F5600B54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C6D-4440-A95B-D34F5600B54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C6D-4440-A95B-D34F5600B54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C6D-4440-A95B-D34F5600B54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C6D-4440-A95B-D34F5600B54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C6D-4440-A95B-D34F5600B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6"/>
                <c:pt idx="0">
                  <c:v>prirodne znanosti</c:v>
                </c:pt>
                <c:pt idx="1">
                  <c:v>biomedicina i zdravstvo</c:v>
                </c:pt>
                <c:pt idx="2">
                  <c:v>tehničke znanosti</c:v>
                </c:pt>
                <c:pt idx="3">
                  <c:v>biotehničke znanosti</c:v>
                </c:pt>
                <c:pt idx="4">
                  <c:v>humanističke znanosti</c:v>
                </c:pt>
                <c:pt idx="5">
                  <c:v>društvene znanosti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57</c:v>
                </c:pt>
                <c:pt idx="1">
                  <c:v>33</c:v>
                </c:pt>
                <c:pt idx="2">
                  <c:v>41</c:v>
                </c:pt>
                <c:pt idx="3">
                  <c:v>24</c:v>
                </c:pt>
                <c:pt idx="4">
                  <c:v>16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6D-4440-A95B-D34F5600B54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EBE51-3824-4E8A-81A3-752C45A041C4}" type="doc">
      <dgm:prSet loTypeId="urn:microsoft.com/office/officeart/2005/8/layout/chevron2" loCatId="process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hr-HR"/>
        </a:p>
      </dgm:t>
    </dgm:pt>
    <dgm:pt modelId="{D170A883-15D3-4C05-9388-CB518F3C8C66}">
      <dgm:prSet phldrT="[Text]" custT="1"/>
      <dgm:spPr>
        <a:xfrm rot="5400000">
          <a:off x="-209150" y="222654"/>
          <a:ext cx="1484312" cy="1039018"/>
        </a:xfrm>
        <a:prstGeom prst="chevron">
          <a:avLst/>
        </a:prstGeom>
      </dgm:spPr>
      <dgm:t>
        <a:bodyPr/>
        <a:lstStyle/>
        <a:p>
          <a:r>
            <a:rPr lang="hr-HR" sz="2000" dirty="0">
              <a:latin typeface="Myriad Pro Bold SemiExt"/>
              <a:ea typeface="+mn-ea"/>
              <a:cs typeface="Arial" panose="020B0604020202020204" pitchFamily="34" charset="0"/>
            </a:rPr>
            <a:t>1.korak</a:t>
          </a:r>
          <a:endParaRPr lang="hr-HR" sz="2000" dirty="0">
            <a:latin typeface="Myriad Pro Bold SemiExt"/>
            <a:ea typeface="+mn-ea"/>
            <a:cs typeface="+mn-cs"/>
          </a:endParaRPr>
        </a:p>
      </dgm:t>
    </dgm:pt>
    <dgm:pt modelId="{64DA8F93-29D7-470B-B912-A0C98ACBEB1C}" type="parTrans" cxnId="{CF2368B3-D545-4131-A64E-6F91EA16332D}">
      <dgm:prSet/>
      <dgm:spPr/>
      <dgm:t>
        <a:bodyPr/>
        <a:lstStyle/>
        <a:p>
          <a:endParaRPr lang="hr-HR"/>
        </a:p>
      </dgm:t>
    </dgm:pt>
    <dgm:pt modelId="{CA3039AB-FBDD-4601-B767-3158D5E54FA9}" type="sibTrans" cxnId="{CF2368B3-D545-4131-A64E-6F91EA16332D}">
      <dgm:prSet/>
      <dgm:spPr/>
      <dgm:t>
        <a:bodyPr/>
        <a:lstStyle/>
        <a:p>
          <a:endParaRPr lang="hr-HR"/>
        </a:p>
      </dgm:t>
    </dgm:pt>
    <dgm:pt modelId="{E972306B-7FC6-46E5-BBBC-20D0E609BED4}">
      <dgm:prSet phldrT="[Text]" custT="1"/>
      <dgm:spPr>
        <a:xfrm rot="5400000">
          <a:off x="3085107" y="-2044909"/>
          <a:ext cx="964803" cy="5056981"/>
        </a:xfrm>
        <a:prstGeom prst="round2SameRect">
          <a:avLst/>
        </a:prstGeom>
      </dgm:spPr>
      <dgm:t>
        <a:bodyPr/>
        <a:lstStyle/>
        <a:p>
          <a:r>
            <a: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prijava i izbor mentora (mentor)</a:t>
          </a:r>
          <a:endParaRPr lang="hr-HR" sz="20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gm:t>
    </dgm:pt>
    <dgm:pt modelId="{7FAB3927-4F9C-45A0-9D33-1848AB825619}" type="parTrans" cxnId="{E9ED13FE-E24B-4439-A453-9FCF2DD260EA}">
      <dgm:prSet/>
      <dgm:spPr/>
      <dgm:t>
        <a:bodyPr/>
        <a:lstStyle/>
        <a:p>
          <a:endParaRPr lang="hr-HR"/>
        </a:p>
      </dgm:t>
    </dgm:pt>
    <dgm:pt modelId="{A1AD9B4D-E0CE-4EB3-A1FE-D15AC61D7367}" type="sibTrans" cxnId="{E9ED13FE-E24B-4439-A453-9FCF2DD260EA}">
      <dgm:prSet/>
      <dgm:spPr/>
      <dgm:t>
        <a:bodyPr/>
        <a:lstStyle/>
        <a:p>
          <a:endParaRPr lang="hr-HR"/>
        </a:p>
      </dgm:t>
    </dgm:pt>
    <dgm:pt modelId="{4B01170A-D4DF-4467-8C42-773984F9879B}">
      <dgm:prSet phldrT="[Text]" custT="1"/>
      <dgm:spPr>
        <a:xfrm rot="5400000">
          <a:off x="-222646" y="1512490"/>
          <a:ext cx="1484312" cy="1039018"/>
        </a:xfrm>
        <a:prstGeom prst="chevron">
          <a:avLst/>
        </a:prstGeom>
      </dgm:spPr>
      <dgm:t>
        <a:bodyPr/>
        <a:lstStyle/>
        <a:p>
          <a:r>
            <a:rPr lang="hr-HR" sz="2000" dirty="0">
              <a:latin typeface="Myriad Pro Bold SemiExt"/>
              <a:ea typeface="+mn-ea"/>
              <a:cs typeface="Arial" panose="020B0604020202020204" pitchFamily="34" charset="0"/>
            </a:rPr>
            <a:t>2.korak</a:t>
          </a:r>
          <a:endParaRPr lang="hr-HR" sz="2000" dirty="0">
            <a:latin typeface="Myriad Pro Bold SemiExt"/>
            <a:ea typeface="+mn-ea"/>
            <a:cs typeface="+mn-cs"/>
          </a:endParaRPr>
        </a:p>
      </dgm:t>
    </dgm:pt>
    <dgm:pt modelId="{41365831-5BC3-4AB9-8D8E-5C34048822F0}" type="parTrans" cxnId="{38D89104-A48D-48D6-8397-BA4C60D24DAA}">
      <dgm:prSet/>
      <dgm:spPr/>
      <dgm:t>
        <a:bodyPr/>
        <a:lstStyle/>
        <a:p>
          <a:endParaRPr lang="hr-HR"/>
        </a:p>
      </dgm:t>
    </dgm:pt>
    <dgm:pt modelId="{E434CF26-9917-47F9-8A3E-4A249D57F96D}" type="sibTrans" cxnId="{38D89104-A48D-48D6-8397-BA4C60D24DAA}">
      <dgm:prSet/>
      <dgm:spPr/>
      <dgm:t>
        <a:bodyPr/>
        <a:lstStyle/>
        <a:p>
          <a:endParaRPr lang="hr-HR"/>
        </a:p>
      </dgm:t>
    </dgm:pt>
    <dgm:pt modelId="{BE1AF42F-8CB0-4AB4-BF89-B71D72CB7F20}">
      <dgm:prSet custT="1"/>
      <dgm:spPr>
        <a:xfrm rot="5400000">
          <a:off x="3085107" y="-756245"/>
          <a:ext cx="964803" cy="5056981"/>
        </a:xfrm>
        <a:prstGeom prst="round2SameRect">
          <a:avLst/>
        </a:prstGeom>
      </dgm:spPr>
      <dgm:t>
        <a:bodyPr/>
        <a:lstStyle/>
        <a:p>
          <a:r>
            <a: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raspisivanje i provedba javnog natječaja za zapošljavanje doktoranda (organizacija)</a:t>
          </a:r>
          <a:endParaRPr lang="hr-HR" sz="20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gm:t>
    </dgm:pt>
    <dgm:pt modelId="{A59A91F8-3B82-40FF-88D4-56D14E97FFDE}" type="parTrans" cxnId="{66E08936-DEFD-4786-AE8A-9C05F67D9844}">
      <dgm:prSet/>
      <dgm:spPr/>
      <dgm:t>
        <a:bodyPr/>
        <a:lstStyle/>
        <a:p>
          <a:endParaRPr lang="hr-HR"/>
        </a:p>
      </dgm:t>
    </dgm:pt>
    <dgm:pt modelId="{6366784C-68A7-4603-83C9-CAA50C6C0D7F}" type="sibTrans" cxnId="{66E08936-DEFD-4786-AE8A-9C05F67D9844}">
      <dgm:prSet/>
      <dgm:spPr/>
      <dgm:t>
        <a:bodyPr/>
        <a:lstStyle/>
        <a:p>
          <a:endParaRPr lang="hr-HR"/>
        </a:p>
      </dgm:t>
    </dgm:pt>
    <dgm:pt modelId="{BA7C76E1-757C-405A-96C4-BA13DAD24FAC}">
      <dgm:prSet phldrT="[Text]" custT="1"/>
      <dgm:spPr>
        <a:xfrm rot="5400000">
          <a:off x="-222646" y="2801154"/>
          <a:ext cx="1484312" cy="1039018"/>
        </a:xfrm>
        <a:prstGeom prst="chevron">
          <a:avLst/>
        </a:prstGeom>
      </dgm:spPr>
      <dgm:t>
        <a:bodyPr/>
        <a:lstStyle/>
        <a:p>
          <a:r>
            <a:rPr lang="hr-HR" sz="20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korak</a:t>
          </a:r>
          <a:endParaRPr lang="hr-HR" sz="2000" dirty="0">
            <a:latin typeface="Calibri"/>
            <a:ea typeface="+mn-ea"/>
            <a:cs typeface="+mn-cs"/>
          </a:endParaRPr>
        </a:p>
      </dgm:t>
    </dgm:pt>
    <dgm:pt modelId="{99785EB8-3DC3-45A9-9447-A3CA493D5689}" type="parTrans" cxnId="{96A3C556-C960-4C16-AA06-C3D2E476384A}">
      <dgm:prSet/>
      <dgm:spPr/>
      <dgm:t>
        <a:bodyPr/>
        <a:lstStyle/>
        <a:p>
          <a:endParaRPr lang="hr-HR"/>
        </a:p>
      </dgm:t>
    </dgm:pt>
    <dgm:pt modelId="{E7C2CCA1-9917-4769-9ADF-17F7BDFCDCEE}" type="sibTrans" cxnId="{96A3C556-C960-4C16-AA06-C3D2E476384A}">
      <dgm:prSet/>
      <dgm:spPr/>
      <dgm:t>
        <a:bodyPr/>
        <a:lstStyle/>
        <a:p>
          <a:endParaRPr lang="hr-HR"/>
        </a:p>
      </dgm:t>
    </dgm:pt>
    <dgm:pt modelId="{BDA286E6-9BA5-40B1-8397-085937E81DD9}">
      <dgm:prSet custT="1"/>
      <dgm:spPr>
        <a:xfrm rot="5400000">
          <a:off x="3085107" y="532418"/>
          <a:ext cx="964803" cy="5056981"/>
        </a:xfrm>
        <a:prstGeom prst="round2SameRect">
          <a:avLst/>
        </a:prstGeom>
      </dgm:spPr>
      <dgm:t>
        <a:bodyPr/>
        <a:lstStyle/>
        <a:p>
          <a:r>
            <a: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ugovaranje (mentor, organizacija, HRZZ)</a:t>
          </a:r>
          <a:endParaRPr lang="hr-HR" sz="20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gm:t>
    </dgm:pt>
    <dgm:pt modelId="{0D08CC25-3BE3-48C4-AB5C-94E635AD66A1}" type="parTrans" cxnId="{CB135009-C626-4673-9441-2B3F3BC97EDE}">
      <dgm:prSet/>
      <dgm:spPr/>
      <dgm:t>
        <a:bodyPr/>
        <a:lstStyle/>
        <a:p>
          <a:endParaRPr lang="hr-HR"/>
        </a:p>
      </dgm:t>
    </dgm:pt>
    <dgm:pt modelId="{BF4D4C39-94E3-4056-8C2D-EB9200480015}" type="sibTrans" cxnId="{CB135009-C626-4673-9441-2B3F3BC97EDE}">
      <dgm:prSet/>
      <dgm:spPr/>
      <dgm:t>
        <a:bodyPr/>
        <a:lstStyle/>
        <a:p>
          <a:endParaRPr lang="hr-HR"/>
        </a:p>
      </dgm:t>
    </dgm:pt>
    <dgm:pt modelId="{53CACD49-1E73-49EC-8EC7-104DFA5D4A81}" type="pres">
      <dgm:prSet presAssocID="{597EBE51-3824-4E8A-81A3-752C45A041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B0B46-11C2-4E34-9C5B-D53D5AB0B7F5}" type="pres">
      <dgm:prSet presAssocID="{D170A883-15D3-4C05-9388-CB518F3C8C66}" presName="composite" presStyleCnt="0"/>
      <dgm:spPr/>
    </dgm:pt>
    <dgm:pt modelId="{744D7D72-35A2-4DEF-B8BE-4EA5D533CF02}" type="pres">
      <dgm:prSet presAssocID="{D170A883-15D3-4C05-9388-CB518F3C8C66}" presName="parentText" presStyleLbl="alignNode1" presStyleIdx="0" presStyleCnt="3" custScaleX="102167" custLinFactNeighborX="1299" custLinFactNeighborY="56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7D03D-27E4-4015-80A5-DD3D5F2CFD0A}" type="pres">
      <dgm:prSet presAssocID="{D170A883-15D3-4C05-9388-CB518F3C8C66}" presName="descendantText" presStyleLbl="alignAcc1" presStyleIdx="0" presStyleCnt="3" custLinFactNeighborX="-254" custLinFactNeighborY="-1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87F12-2DBB-4461-97B0-F33357B13380}" type="pres">
      <dgm:prSet presAssocID="{CA3039AB-FBDD-4601-B767-3158D5E54FA9}" presName="sp" presStyleCnt="0"/>
      <dgm:spPr/>
    </dgm:pt>
    <dgm:pt modelId="{BA8DDEF1-251E-4A28-A536-6BC9FED41E96}" type="pres">
      <dgm:prSet presAssocID="{4B01170A-D4DF-4467-8C42-773984F9879B}" presName="composite" presStyleCnt="0"/>
      <dgm:spPr/>
    </dgm:pt>
    <dgm:pt modelId="{B2E94FF0-7739-4618-B925-6D26F58665C0}" type="pres">
      <dgm:prSet presAssocID="{4B01170A-D4DF-4467-8C42-773984F987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4933-FA3A-4F15-A439-6F4BDF478556}" type="pres">
      <dgm:prSet presAssocID="{4B01170A-D4DF-4467-8C42-773984F987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AA7BC-6C6D-4B5D-93C1-5EE7828DE53F}" type="pres">
      <dgm:prSet presAssocID="{E434CF26-9917-47F9-8A3E-4A249D57F96D}" presName="sp" presStyleCnt="0"/>
      <dgm:spPr/>
    </dgm:pt>
    <dgm:pt modelId="{3DD9F481-CBDA-4BC2-BAAF-69923A56864C}" type="pres">
      <dgm:prSet presAssocID="{BA7C76E1-757C-405A-96C4-BA13DAD24FAC}" presName="composite" presStyleCnt="0"/>
      <dgm:spPr/>
    </dgm:pt>
    <dgm:pt modelId="{4004260E-AC97-4D5D-AFF2-8376BAD2F6CD}" type="pres">
      <dgm:prSet presAssocID="{BA7C76E1-757C-405A-96C4-BA13DAD24F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50B11-205A-49B9-9621-046898B4B049}" type="pres">
      <dgm:prSet presAssocID="{BA7C76E1-757C-405A-96C4-BA13DAD24FAC}" presName="descendantText" presStyleLbl="alignAcc1" presStyleIdx="2" presStyleCnt="3" custLinFactNeighborX="-171" custLinFactNeighborY="-4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89104-A48D-48D6-8397-BA4C60D24DAA}" srcId="{597EBE51-3824-4E8A-81A3-752C45A041C4}" destId="{4B01170A-D4DF-4467-8C42-773984F9879B}" srcOrd="1" destOrd="0" parTransId="{41365831-5BC3-4AB9-8D8E-5C34048822F0}" sibTransId="{E434CF26-9917-47F9-8A3E-4A249D57F96D}"/>
    <dgm:cxn modelId="{CF2368B3-D545-4131-A64E-6F91EA16332D}" srcId="{597EBE51-3824-4E8A-81A3-752C45A041C4}" destId="{D170A883-15D3-4C05-9388-CB518F3C8C66}" srcOrd="0" destOrd="0" parTransId="{64DA8F93-29D7-470B-B912-A0C98ACBEB1C}" sibTransId="{CA3039AB-FBDD-4601-B767-3158D5E54FA9}"/>
    <dgm:cxn modelId="{AD77A72A-3DDE-4862-8993-DA7A3D3656C1}" type="presOf" srcId="{BA7C76E1-757C-405A-96C4-BA13DAD24FAC}" destId="{4004260E-AC97-4D5D-AFF2-8376BAD2F6CD}" srcOrd="0" destOrd="0" presId="urn:microsoft.com/office/officeart/2005/8/layout/chevron2"/>
    <dgm:cxn modelId="{96A3C556-C960-4C16-AA06-C3D2E476384A}" srcId="{597EBE51-3824-4E8A-81A3-752C45A041C4}" destId="{BA7C76E1-757C-405A-96C4-BA13DAD24FAC}" srcOrd="2" destOrd="0" parTransId="{99785EB8-3DC3-45A9-9447-A3CA493D5689}" sibTransId="{E7C2CCA1-9917-4769-9ADF-17F7BDFCDCEE}"/>
    <dgm:cxn modelId="{627785A0-B606-498E-BE0C-8AC9C6DE5FF4}" type="presOf" srcId="{E972306B-7FC6-46E5-BBBC-20D0E609BED4}" destId="{3377D03D-27E4-4015-80A5-DD3D5F2CFD0A}" srcOrd="0" destOrd="0" presId="urn:microsoft.com/office/officeart/2005/8/layout/chevron2"/>
    <dgm:cxn modelId="{DF51377D-9D13-4C63-B7DB-78EA225B17E5}" type="presOf" srcId="{BDA286E6-9BA5-40B1-8397-085937E81DD9}" destId="{43C50B11-205A-49B9-9621-046898B4B049}" srcOrd="0" destOrd="0" presId="urn:microsoft.com/office/officeart/2005/8/layout/chevron2"/>
    <dgm:cxn modelId="{CB135009-C626-4673-9441-2B3F3BC97EDE}" srcId="{BA7C76E1-757C-405A-96C4-BA13DAD24FAC}" destId="{BDA286E6-9BA5-40B1-8397-085937E81DD9}" srcOrd="0" destOrd="0" parTransId="{0D08CC25-3BE3-48C4-AB5C-94E635AD66A1}" sibTransId="{BF4D4C39-94E3-4056-8C2D-EB9200480015}"/>
    <dgm:cxn modelId="{0E9C28EE-0BCA-4439-B083-6FC8EF461BB5}" type="presOf" srcId="{D170A883-15D3-4C05-9388-CB518F3C8C66}" destId="{744D7D72-35A2-4DEF-B8BE-4EA5D533CF02}" srcOrd="0" destOrd="0" presId="urn:microsoft.com/office/officeart/2005/8/layout/chevron2"/>
    <dgm:cxn modelId="{ACA539D6-0AC5-4432-9DF5-2219F200339E}" type="presOf" srcId="{597EBE51-3824-4E8A-81A3-752C45A041C4}" destId="{53CACD49-1E73-49EC-8EC7-104DFA5D4A81}" srcOrd="0" destOrd="0" presId="urn:microsoft.com/office/officeart/2005/8/layout/chevron2"/>
    <dgm:cxn modelId="{BEF31491-92D2-4D98-A68B-87B8ACABD0CB}" type="presOf" srcId="{BE1AF42F-8CB0-4AB4-BF89-B71D72CB7F20}" destId="{E7204933-FA3A-4F15-A439-6F4BDF478556}" srcOrd="0" destOrd="0" presId="urn:microsoft.com/office/officeart/2005/8/layout/chevron2"/>
    <dgm:cxn modelId="{E9ED13FE-E24B-4439-A453-9FCF2DD260EA}" srcId="{D170A883-15D3-4C05-9388-CB518F3C8C66}" destId="{E972306B-7FC6-46E5-BBBC-20D0E609BED4}" srcOrd="0" destOrd="0" parTransId="{7FAB3927-4F9C-45A0-9D33-1848AB825619}" sibTransId="{A1AD9B4D-E0CE-4EB3-A1FE-D15AC61D7367}"/>
    <dgm:cxn modelId="{DBC5C360-BFDA-44C2-887E-537B84F7F944}" type="presOf" srcId="{4B01170A-D4DF-4467-8C42-773984F9879B}" destId="{B2E94FF0-7739-4618-B925-6D26F58665C0}" srcOrd="0" destOrd="0" presId="urn:microsoft.com/office/officeart/2005/8/layout/chevron2"/>
    <dgm:cxn modelId="{66E08936-DEFD-4786-AE8A-9C05F67D9844}" srcId="{4B01170A-D4DF-4467-8C42-773984F9879B}" destId="{BE1AF42F-8CB0-4AB4-BF89-B71D72CB7F20}" srcOrd="0" destOrd="0" parTransId="{A59A91F8-3B82-40FF-88D4-56D14E97FFDE}" sibTransId="{6366784C-68A7-4603-83C9-CAA50C6C0D7F}"/>
    <dgm:cxn modelId="{86DF5B23-7D7E-48AD-AABA-505F2569D7DE}" type="presParOf" srcId="{53CACD49-1E73-49EC-8EC7-104DFA5D4A81}" destId="{403B0B46-11C2-4E34-9C5B-D53D5AB0B7F5}" srcOrd="0" destOrd="0" presId="urn:microsoft.com/office/officeart/2005/8/layout/chevron2"/>
    <dgm:cxn modelId="{B8182658-9113-4F44-8B96-424CA1D01C8F}" type="presParOf" srcId="{403B0B46-11C2-4E34-9C5B-D53D5AB0B7F5}" destId="{744D7D72-35A2-4DEF-B8BE-4EA5D533CF02}" srcOrd="0" destOrd="0" presId="urn:microsoft.com/office/officeart/2005/8/layout/chevron2"/>
    <dgm:cxn modelId="{1DDAEF87-C638-4B88-930D-11155C9D0813}" type="presParOf" srcId="{403B0B46-11C2-4E34-9C5B-D53D5AB0B7F5}" destId="{3377D03D-27E4-4015-80A5-DD3D5F2CFD0A}" srcOrd="1" destOrd="0" presId="urn:microsoft.com/office/officeart/2005/8/layout/chevron2"/>
    <dgm:cxn modelId="{27A0CC48-95CB-47C3-B277-8140E36B28C3}" type="presParOf" srcId="{53CACD49-1E73-49EC-8EC7-104DFA5D4A81}" destId="{73A87F12-2DBB-4461-97B0-F33357B13380}" srcOrd="1" destOrd="0" presId="urn:microsoft.com/office/officeart/2005/8/layout/chevron2"/>
    <dgm:cxn modelId="{2B6BC61B-DA28-43D4-8936-F7B6C1CC22D8}" type="presParOf" srcId="{53CACD49-1E73-49EC-8EC7-104DFA5D4A81}" destId="{BA8DDEF1-251E-4A28-A536-6BC9FED41E96}" srcOrd="2" destOrd="0" presId="urn:microsoft.com/office/officeart/2005/8/layout/chevron2"/>
    <dgm:cxn modelId="{7D3FF25C-10E2-4E8A-8F77-B38135C55BB1}" type="presParOf" srcId="{BA8DDEF1-251E-4A28-A536-6BC9FED41E96}" destId="{B2E94FF0-7739-4618-B925-6D26F58665C0}" srcOrd="0" destOrd="0" presId="urn:microsoft.com/office/officeart/2005/8/layout/chevron2"/>
    <dgm:cxn modelId="{7BF12665-DA4D-4C9D-A31F-4EE8DDCC7924}" type="presParOf" srcId="{BA8DDEF1-251E-4A28-A536-6BC9FED41E96}" destId="{E7204933-FA3A-4F15-A439-6F4BDF478556}" srcOrd="1" destOrd="0" presId="urn:microsoft.com/office/officeart/2005/8/layout/chevron2"/>
    <dgm:cxn modelId="{CFCECC3C-A285-459F-8A63-3792152D7F67}" type="presParOf" srcId="{53CACD49-1E73-49EC-8EC7-104DFA5D4A81}" destId="{A3BAA7BC-6C6D-4B5D-93C1-5EE7828DE53F}" srcOrd="3" destOrd="0" presId="urn:microsoft.com/office/officeart/2005/8/layout/chevron2"/>
    <dgm:cxn modelId="{31946203-5788-472C-8C0A-1FF3D856985A}" type="presParOf" srcId="{53CACD49-1E73-49EC-8EC7-104DFA5D4A81}" destId="{3DD9F481-CBDA-4BC2-BAAF-69923A56864C}" srcOrd="4" destOrd="0" presId="urn:microsoft.com/office/officeart/2005/8/layout/chevron2"/>
    <dgm:cxn modelId="{E3ADE6D1-5060-426D-8ABC-B6B9953CBBFB}" type="presParOf" srcId="{3DD9F481-CBDA-4BC2-BAAF-69923A56864C}" destId="{4004260E-AC97-4D5D-AFF2-8376BAD2F6CD}" srcOrd="0" destOrd="0" presId="urn:microsoft.com/office/officeart/2005/8/layout/chevron2"/>
    <dgm:cxn modelId="{01EED4AA-BA55-47A8-87AC-18FF5675E1E8}" type="presParOf" srcId="{3DD9F481-CBDA-4BC2-BAAF-69923A56864C}" destId="{43C50B11-205A-49B9-9621-046898B4B0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D7D72-35A2-4DEF-B8BE-4EA5D533CF02}">
      <dsp:nvSpPr>
        <dsp:cNvPr id="0" name=""/>
        <dsp:cNvSpPr/>
      </dsp:nvSpPr>
      <dsp:spPr>
        <a:xfrm rot="5400000">
          <a:off x="-179732" y="263424"/>
          <a:ext cx="1310818" cy="937456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Myriad Pro Bold SemiExt"/>
              <a:ea typeface="+mn-ea"/>
              <a:cs typeface="Arial" panose="020B0604020202020204" pitchFamily="34" charset="0"/>
            </a:rPr>
            <a:t>1.korak</a:t>
          </a:r>
          <a:endParaRPr lang="hr-HR" sz="2000" kern="1200" dirty="0">
            <a:latin typeface="Myriad Pro Bold SemiExt"/>
            <a:ea typeface="+mn-ea"/>
            <a:cs typeface="+mn-cs"/>
          </a:endParaRPr>
        </a:p>
      </dsp:txBody>
      <dsp:txXfrm rot="-5400000">
        <a:off x="6949" y="545471"/>
        <a:ext cx="937456" cy="373362"/>
      </dsp:txXfrm>
    </dsp:sp>
    <dsp:sp modelId="{3377D03D-27E4-4015-80A5-DD3D5F2CFD0A}">
      <dsp:nvSpPr>
        <dsp:cNvPr id="0" name=""/>
        <dsp:cNvSpPr/>
      </dsp:nvSpPr>
      <dsp:spPr>
        <a:xfrm rot="5400000">
          <a:off x="3056676" y="-2147204"/>
          <a:ext cx="852032" cy="5146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prijava i izbor mentora (mentor)</a:t>
          </a:r>
          <a:endParaRPr lang="hr-HR" sz="2000" kern="12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sp:txBody>
      <dsp:txXfrm rot="-5400000">
        <a:off x="909472" y="41593"/>
        <a:ext cx="5104848" cy="768846"/>
      </dsp:txXfrm>
    </dsp:sp>
    <dsp:sp modelId="{B2E94FF0-7739-4618-B925-6D26F58665C0}">
      <dsp:nvSpPr>
        <dsp:cNvPr id="0" name=""/>
        <dsp:cNvSpPr/>
      </dsp:nvSpPr>
      <dsp:spPr>
        <a:xfrm rot="5400000">
          <a:off x="-201593" y="1311424"/>
          <a:ext cx="1310818" cy="917573"/>
        </a:xfrm>
        <a:prstGeom prst="chevron">
          <a:avLst/>
        </a:prstGeom>
        <a:solidFill>
          <a:schemeClr val="accent2">
            <a:shade val="50000"/>
            <a:hueOff val="0"/>
            <a:satOff val="-35025"/>
            <a:lumOff val="36633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5025"/>
              <a:lumOff val="3663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Myriad Pro Bold SemiExt"/>
              <a:ea typeface="+mn-ea"/>
              <a:cs typeface="Arial" panose="020B0604020202020204" pitchFamily="34" charset="0"/>
            </a:rPr>
            <a:t>2.korak</a:t>
          </a:r>
          <a:endParaRPr lang="hr-HR" sz="2000" kern="1200" dirty="0">
            <a:latin typeface="Myriad Pro Bold SemiExt"/>
            <a:ea typeface="+mn-ea"/>
            <a:cs typeface="+mn-cs"/>
          </a:endParaRPr>
        </a:p>
      </dsp:txBody>
      <dsp:txXfrm rot="-5400000">
        <a:off x="-4970" y="1573589"/>
        <a:ext cx="917573" cy="393245"/>
      </dsp:txXfrm>
    </dsp:sp>
    <dsp:sp modelId="{E7204933-FA3A-4F15-A439-6F4BDF478556}">
      <dsp:nvSpPr>
        <dsp:cNvPr id="0" name=""/>
        <dsp:cNvSpPr/>
      </dsp:nvSpPr>
      <dsp:spPr>
        <a:xfrm rot="5400000">
          <a:off x="3059807" y="-1032402"/>
          <a:ext cx="852032" cy="5146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4119"/>
              <a:lumOff val="33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raspisivanje i provedba javnog natječaja za zapošljavanje doktoranda (organizacija)</a:t>
          </a:r>
          <a:endParaRPr lang="hr-HR" sz="2000" kern="12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sp:txBody>
      <dsp:txXfrm rot="-5400000">
        <a:off x="912603" y="1156395"/>
        <a:ext cx="5104848" cy="768846"/>
      </dsp:txXfrm>
    </dsp:sp>
    <dsp:sp modelId="{4004260E-AC97-4D5D-AFF2-8376BAD2F6CD}">
      <dsp:nvSpPr>
        <dsp:cNvPr id="0" name=""/>
        <dsp:cNvSpPr/>
      </dsp:nvSpPr>
      <dsp:spPr>
        <a:xfrm rot="5400000">
          <a:off x="-201593" y="2423911"/>
          <a:ext cx="1310818" cy="917573"/>
        </a:xfrm>
        <a:prstGeom prst="chevron">
          <a:avLst/>
        </a:prstGeom>
        <a:solidFill>
          <a:schemeClr val="accent2">
            <a:shade val="50000"/>
            <a:hueOff val="0"/>
            <a:satOff val="-35025"/>
            <a:lumOff val="36633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5025"/>
              <a:lumOff val="3663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korak</a:t>
          </a:r>
          <a:endParaRPr lang="hr-HR" sz="2000" kern="1200" dirty="0">
            <a:latin typeface="Calibri"/>
            <a:ea typeface="+mn-ea"/>
            <a:cs typeface="+mn-cs"/>
          </a:endParaRPr>
        </a:p>
      </dsp:txBody>
      <dsp:txXfrm rot="-5400000">
        <a:off x="-4970" y="2686076"/>
        <a:ext cx="917573" cy="393245"/>
      </dsp:txXfrm>
    </dsp:sp>
    <dsp:sp modelId="{43C50B11-205A-49B9-9621-046898B4B049}">
      <dsp:nvSpPr>
        <dsp:cNvPr id="0" name=""/>
        <dsp:cNvSpPr/>
      </dsp:nvSpPr>
      <dsp:spPr>
        <a:xfrm rot="5400000">
          <a:off x="3050782" y="45143"/>
          <a:ext cx="852480" cy="5146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4119"/>
              <a:lumOff val="33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ugovaranje (mentor, organizacija, HRZZ)</a:t>
          </a:r>
          <a:endParaRPr lang="hr-HR" sz="2000" kern="12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sp:txBody>
      <dsp:txXfrm rot="-5400000">
        <a:off x="903802" y="2233739"/>
        <a:ext cx="5104826" cy="76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000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6" y="1"/>
            <a:ext cx="2921000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CDE0AFC-3552-4A66-A07E-941CA5ECD745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80538"/>
            <a:ext cx="2921000" cy="4937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6" y="9380538"/>
            <a:ext cx="2921000" cy="4937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3CD4B0B-8791-4C9D-9710-E0DF33800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46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582" cy="4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18971" y="0"/>
            <a:ext cx="2921582" cy="4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3288" y="741363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4212" y="4691024"/>
            <a:ext cx="5393690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380332"/>
            <a:ext cx="2921582" cy="4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pPr algn="r"/>
            <a:fld id="{00000000-1234-1234-1234-123412341234}" type="slidenum">
              <a:rPr lang="hr-HR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hr-H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0113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4212" y="4691024"/>
            <a:ext cx="5393690" cy="4444127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4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74212" y="4691024"/>
            <a:ext cx="5393690" cy="4444127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2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sz="800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649564" y="2306413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649063" y="391888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 sz="1800" i="0" u="none" strike="noStrike" cap="none">
                <a:solidFill>
                  <a:srgbClr val="3F3F3F"/>
                </a:solidFill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◦"/>
              <a:defRPr i="0" u="none" strike="noStrike" cap="none">
                <a:solidFill>
                  <a:srgbClr val="3F3F3F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None/>
              <a:defRPr sz="8000" i="0" u="none" strike="noStrike" cap="none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chemeClr val="dk2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i="0" u="none" strike="noStrike" cap="none">
                <a:solidFill>
                  <a:srgbClr val="888888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i="0" u="none" strike="noStrike" cap="none">
                <a:solidFill>
                  <a:srgbClr val="888888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D7D0C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None/>
              <a:defRPr sz="4800" i="0" u="none" strike="noStrike" cap="none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 "/>
              <a:defRPr sz="2000" i="0" u="none" strike="noStrike" cap="none">
                <a:solidFill>
                  <a:srgbClr val="3F3F3F"/>
                </a:solidFill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◦"/>
              <a:defRPr sz="1800" i="0" u="none" strike="noStrike" cap="none">
                <a:solidFill>
                  <a:srgbClr val="3F3F3F"/>
                </a:solidFill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oktorandi@hrzz.h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668215" y="5424256"/>
            <a:ext cx="7696199" cy="8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lnSpc>
                <a:spcPct val="100000"/>
              </a:lnSpc>
              <a:spcBef>
                <a:spcPts val="0"/>
              </a:spcBef>
              <a:buSzPts val="2220"/>
            </a:pPr>
            <a:r>
              <a:rPr lang="hr-HR" sz="1800" dirty="0" smtClean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>dr</a:t>
            </a:r>
            <a:r>
              <a:rPr lang="hr-HR" sz="1800" dirty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>. sc. Lovorka Barać Lauc</a:t>
            </a:r>
          </a:p>
          <a:p>
            <a:pPr marL="63500" indent="0">
              <a:lnSpc>
                <a:spcPct val="100000"/>
              </a:lnSpc>
              <a:spcBef>
                <a:spcPts val="0"/>
              </a:spcBef>
              <a:buSzPts val="2220"/>
            </a:pPr>
            <a:r>
              <a:rPr lang="hr-HR" sz="1800" dirty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>Ivan Jerbić</a:t>
            </a:r>
          </a:p>
          <a:p>
            <a:pPr marL="63500" indent="0">
              <a:lnSpc>
                <a:spcPct val="100000"/>
              </a:lnSpc>
              <a:spcBef>
                <a:spcPts val="0"/>
              </a:spcBef>
              <a:buSzPts val="2220"/>
            </a:pPr>
            <a:r>
              <a:rPr lang="hr-HR" sz="1800" dirty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>Mile Kvesić</a:t>
            </a:r>
          </a:p>
          <a:p>
            <a:pPr marL="63500" lvl="0" indent="0" algn="r">
              <a:spcBef>
                <a:spcPts val="1400"/>
              </a:spcBef>
              <a:buSzPts val="2220"/>
            </a:pP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anose="020B0606030504020204" pitchFamily="34" charset="0"/>
              <a:cs typeface="Verdana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260648"/>
            <a:ext cx="244827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20613" y="2685441"/>
            <a:ext cx="7502769" cy="16619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Myriad Pro Light SemiExt" charset="0"/>
                <a:cs typeface="Myriad Pro Light SemiExt" charset="0"/>
              </a:rPr>
              <a:t>Projekt razvoja karijera mladih istraživača – izobrazba novih doktora znanosti </a:t>
            </a:r>
          </a:p>
          <a:p>
            <a:r>
              <a:rPr lang="hr-HR" sz="1800" dirty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			DOK-2020-01</a:t>
            </a:r>
            <a:endParaRPr lang="en-US" sz="18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  <a:p>
            <a:pPr eaLnBrk="1" hangingPunct="1"/>
            <a:endParaRPr lang="en-US" sz="2800" dirty="0">
              <a:latin typeface="Myriad Pro Light SemiExt" charset="0"/>
              <a:cs typeface="Myriad Pro Light SemiEx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Natječajni postupak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54926"/>
            <a:ext cx="7543801" cy="4014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0937919"/>
              </p:ext>
            </p:extLst>
          </p:nvPr>
        </p:nvGraphicFramePr>
        <p:xfrm>
          <a:off x="1238993" y="2328671"/>
          <a:ext cx="6064015" cy="354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21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Kandidati za mentora prijavljuju se isključivo putem Elektroničkog sustava za prijavu projekata (EPP sustav) na mrežnim stranicama Zaklade.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Sva prijavna dokumentacija treba biti na hrvatskom jeziku.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Prijave moraju biti potpune i podignute u EPP sustav do roka navedenog u natječaju. 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Nepotpune i nepravodobne prijave neće se razmatrati</a:t>
            </a:r>
            <a:r>
              <a:rPr lang="en-US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. 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9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09" y="386334"/>
            <a:ext cx="7632854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Bold SemiExt"/>
              </a:rPr>
              <a:t>1. </a:t>
            </a:r>
            <a:r>
              <a:rPr lang="en-US" dirty="0" err="1">
                <a:latin typeface="Myriad Pro Bold SemiExt"/>
              </a:rPr>
              <a:t>Prijava</a:t>
            </a:r>
            <a:r>
              <a:rPr lang="en-US" dirty="0">
                <a:latin typeface="Myriad Pro Bold SemiExt"/>
              </a:rPr>
              <a:t> i </a:t>
            </a:r>
            <a:r>
              <a:rPr lang="en-US" dirty="0" err="1">
                <a:latin typeface="Myriad Pro Bold SemiExt"/>
              </a:rPr>
              <a:t>izbor</a:t>
            </a:r>
            <a:r>
              <a:rPr lang="en-US" dirty="0">
                <a:latin typeface="Myriad Pro Bold SemiExt"/>
              </a:rPr>
              <a:t> </a:t>
            </a:r>
            <a:r>
              <a:rPr lang="en-US" dirty="0" err="1">
                <a:latin typeface="Myriad Pro Bold SemiExt"/>
              </a:rPr>
              <a:t>mentora</a:t>
            </a:r>
            <a:endParaRPr lang="en-US" dirty="0">
              <a:latin typeface="Myriad Pro Bold SemiEx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143" y="1845733"/>
            <a:ext cx="7713617" cy="4411375"/>
          </a:xfrm>
        </p:spPr>
        <p:txBody>
          <a:bodyPr/>
          <a:lstStyle/>
          <a:p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Obvezna dokumentacija: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Obrazac A – prijava mentora (životopis mentora, plan razvoja karijere doktoranda i obrazložen plan financiranja troškova doktorskog studija i znanstveno-istraživačkog rada)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Obrazac B – detaljan plan razvoja karijere doktoranda razložen po godinama i s mjerljivim indikatorima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Obrazac C – potpora organizacije</a:t>
            </a:r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Dodatna dokumentacija</a:t>
            </a:r>
          </a:p>
          <a:p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potvrda o sudjelovanju i statusu mentora na projektu - ako je kandidat za mentora suradnik na projektu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potvrda o plaćanju troškova školarine i znanstveno-istraživačkog rada - ako se doktorski studij i/ili istraživački rad doktoranda financiraju iz nekog drugog izvora osim Organizacije na kojoj je zaposlen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28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Najčešći propusti prijava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10154"/>
            <a:ext cx="7543800" cy="37589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Neusklađenost aktivnosti navedenih u obrascu A i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Nejasno naznačeni izvori financiranja školarine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Neplaniranje usavršavanja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Nisu navedene znanstveno istraživačke aktivnosti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Nedostaje jasna poveznica s istraživačkim projektom mentora</a:t>
            </a:r>
            <a:endParaRPr lang="en-GB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/>
                </a:solidFill>
              </a:rPr>
              <a:t>Nepovezanost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doktorskog</a:t>
            </a:r>
            <a:r>
              <a:rPr lang="en-GB" dirty="0">
                <a:solidFill>
                  <a:schemeClr val="bg2"/>
                </a:solidFill>
              </a:rPr>
              <a:t> studija s </a:t>
            </a:r>
            <a:r>
              <a:rPr lang="en-GB" dirty="0" err="1">
                <a:solidFill>
                  <a:schemeClr val="bg2"/>
                </a:solidFill>
              </a:rPr>
              <a:t>temom</a:t>
            </a:r>
            <a:r>
              <a:rPr lang="en-GB" dirty="0">
                <a:solidFill>
                  <a:schemeClr val="bg2"/>
                </a:solidFill>
              </a:rPr>
              <a:t> istraživanja</a:t>
            </a:r>
            <a:endParaRPr lang="hr-HR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bg2"/>
              </a:solidFill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31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622" y="2746770"/>
            <a:ext cx="3873137" cy="3122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vrednovanje prijava provode članovi odbora za vrednovanje čiji je identitet tajan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rang lista preporučenih kandidata upućuje se Upravnom odboru koji donosi odluku o izboru odobrenih mentora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077" y="2057400"/>
            <a:ext cx="284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accent2">
                    <a:lumMod val="75000"/>
                  </a:schemeClr>
                </a:solidFill>
              </a:rPr>
              <a:t>VREDNOVANJE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2746771"/>
            <a:ext cx="2974312" cy="29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023" y="2171700"/>
            <a:ext cx="7478737" cy="3697394"/>
          </a:xfrm>
        </p:spPr>
        <p:txBody>
          <a:bodyPr/>
          <a:lstStyle/>
          <a:p>
            <a:pPr marL="342900" lvl="0" defTabSz="457200" fontAlgn="base">
              <a:lnSpc>
                <a:spcPct val="100000"/>
              </a:lnSpc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hr-HR" kern="1200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administrativna provjera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hr-HR" kern="1200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popis prijava upućuje se panelima za vrednovanje projektnih prijedloga 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hr-HR" kern="1200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paneli, na temelju znanstvenog područja i polja pristiglih prijava, predlažu odbore za vrednovanje (hrvatski znanstvenici) koji će provesti vrednovanje prijava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hr-HR" kern="1200" dirty="0">
                <a:solidFill>
                  <a:schemeClr val="tx1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broj odbora ovisi o područjima pristiglih prijava te o sukobu interesa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dbor čini najmanje 3 vrednovatelja</a:t>
            </a: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rije nego što se vrednovatelju odobri pristup prijavnoj dokumentaciji, vrednovatelj mora ispuniti izjavu o sukobu interesa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tek mu se potom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omogućuje pristup prijavi kandidata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4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b="1" dirty="0">
              <a:solidFill>
                <a:schemeClr val="tx1"/>
              </a:solidFill>
              <a:latin typeface="Myriad Pro Light SemiExt" charset="0"/>
              <a:cs typeface="Myriad Pro Light SemiExt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chemeClr val="bg2"/>
                </a:solidFill>
                <a:latin typeface="Myriad Pro Light SemiExt" charset="0"/>
                <a:cs typeface="Myriad Pro Light SemiExt" charset="0"/>
              </a:rPr>
              <a:t>Vrednuje se:</a:t>
            </a:r>
            <a:endParaRPr lang="hr-HR" b="1" dirty="0">
              <a:solidFill>
                <a:schemeClr val="bg2"/>
              </a:solidFill>
              <a:latin typeface="Myriad Pro Light SemiExt" charset="0"/>
              <a:cs typeface="Myriad Pro Light SemiExt" charset="0"/>
            </a:endParaRPr>
          </a:p>
          <a:p>
            <a:pPr marL="0" indent="0">
              <a:buNone/>
            </a:pPr>
            <a:endParaRPr lang="vi-VN" b="1" dirty="0">
              <a:solidFill>
                <a:srgbClr val="149A4B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nanstvena aktivnost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potencijal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za vođenje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lan razvoja karijere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otpora Organizacije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86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hr-HR" b="1" kern="1200" dirty="0">
              <a:solidFill>
                <a:schemeClr val="bg2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hr-HR" b="1" kern="1200" dirty="0">
                <a:solidFill>
                  <a:schemeClr val="bg2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Obrazac za vrednovanje: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hr-HR" b="1" kern="1200" dirty="0">
              <a:solidFill>
                <a:srgbClr val="149A4B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v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rednovatelji ocjenjuju projektne prijave u Obrascu za vrednovanje – kandidat za mentora</a:t>
            </a: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pl-PL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svaki od kriterija ocjenjuje se bodovima od 1 do 5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pl-PL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max broj bodova 50 (30 bodova kandidat i 20 bodova Plan)</a:t>
            </a:r>
            <a:endParaRPr lang="vi-VN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50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83" y="287043"/>
            <a:ext cx="4464496" cy="5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499872"/>
            <a:ext cx="7543801" cy="1694688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Dosadašnji natječaji</a:t>
            </a:r>
            <a:r>
              <a:rPr lang="en-GB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15" y="2338754"/>
            <a:ext cx="7698545" cy="35303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DOK-2014-06  - financirano 178 </a:t>
            </a:r>
            <a:r>
              <a:rPr lang="hr-HR" dirty="0" err="1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doktoranada</a:t>
            </a: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 (192 prijave)</a:t>
            </a:r>
          </a:p>
          <a:p>
            <a:pPr marL="0" indent="0">
              <a:buNone/>
            </a:pPr>
            <a:endParaRPr lang="hr-HR" dirty="0">
              <a:solidFill>
                <a:srgbClr val="777877"/>
              </a:solidFill>
              <a:latin typeface="Myriad Pro Bold SemiEx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DOK-2015-10  - financirano 157 </a:t>
            </a:r>
            <a:r>
              <a:rPr lang="hr-HR" dirty="0" err="1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doktoranada</a:t>
            </a: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 (251 prijava)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Bold SemiEx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ESF-DOK-2018-01- financirano 173 doktoranda (203 prijave)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Bold SemiEx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DOK-2018-09 – financirano 176 </a:t>
            </a:r>
            <a:r>
              <a:rPr lang="hr-HR" dirty="0" err="1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doktoranada</a:t>
            </a: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 (184 prijave)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Bold SemiEx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02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37806"/>
            <a:ext cx="7543800" cy="383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vaki vrednovatelj projektne prijave samostalno vrednuje u EPP sustavu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nakon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aključa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vanja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svoj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ocjen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mogu se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vidjeti ocjene ostalih vrednovatelja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n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akon samostalno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g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ocjenjivanj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održava se zajednički sastanak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zimajući u obzir raspoloživa sredstva i ukupni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broj 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pristigli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h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prijava, izračuna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t će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se postotak kandidata koje će biti moguće financirati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taj će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postotak bit primijenjen na razini svakog odbora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ostotak financiranja ovisi o raspoloživim sredstvima i ukupnom broju projektnih prijedlog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</a:t>
            </a:r>
            <a:endParaRPr lang="vi-VN" dirty="0">
              <a:solidFill>
                <a:schemeClr val="accent2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46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338250"/>
            <a:ext cx="7543800" cy="353084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 slučaju da više kandidata ima jednak broj bodova, a raspoloživa financijska sredstva su dostatna za financiranj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e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samo jednog ili neke od tih kandidata, na zajedničkom sastanku vrednovatelja provodi se dodatno rangiranje prijava s istim brojem bodova, prema sljedećim dodatnim kriterijima: </a:t>
            </a: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vi-VN" kern="1200" dirty="0">
              <a:solidFill>
                <a:schemeClr val="accent2">
                  <a:lumMod val="75000"/>
                </a:schemeClr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450850" lvl="0" indent="-4508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1.	</a:t>
            </a:r>
            <a:r>
              <a:rPr lang="hr-HR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t</a:t>
            </a: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renutni broj doktoranada koje kandidat za mentora vodi (prednost će imati onaj kandidat koji vodi manji broj doktoranada)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vi-VN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2.	</a:t>
            </a:r>
            <a:r>
              <a:rPr lang="hr-HR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</a:t>
            </a:r>
            <a:r>
              <a:rPr lang="vi-VN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stvarena ocjena na kriteriju Plan razvoja karijere doktoranda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3.	</a:t>
            </a:r>
            <a:r>
              <a:rPr lang="hr-HR" kern="1200" dirty="0">
                <a:solidFill>
                  <a:schemeClr val="accent2">
                    <a:lumMod val="5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odrška Organizacije razvoju karijere doktoranda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17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846" y="2039814"/>
            <a:ext cx="3618914" cy="3829279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Objava rezultata vrednovanja:</a:t>
            </a:r>
          </a:p>
          <a:p>
            <a:pPr marL="0" indent="0">
              <a:buNone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obavještavaju se svi prijavljeni mentori te čelnici ustanova s uputama o daljnjoj proceduri (raspisivanju natječaja i zapošljavanju)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popis odobrenih mentora objavljuje se na mrežnim stranicama Zaklade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7" y="2491412"/>
            <a:ext cx="2534753" cy="25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483326"/>
            <a:ext cx="7569926" cy="1247149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2. Javni natječaj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569" y="2321168"/>
            <a:ext cx="7417191" cy="3547925"/>
          </a:xfrm>
        </p:spPr>
        <p:txBody>
          <a:bodyPr/>
          <a:lstStyle/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najkasnije 2 mjeseca nakon zaprimljene obavijesti o odobrenim kandidatima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nakon objave natječaja Organizacija je dužna obavijestiti Zakladu da je isti u tijeku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svoj prijedlog najbolje ocijenjenog doktoranda i dokaze o ispunjavanju uvjeta dostavljaju Zakladi, koja daje suglasnost za zapošljavanje doktoranda.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871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5"/>
            <a:ext cx="7543801" cy="1411566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2. Javni natječaj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2155370"/>
            <a:ext cx="7543801" cy="3713723"/>
          </a:xfrm>
        </p:spPr>
        <p:txBody>
          <a:bodyPr/>
          <a:lstStyle/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završen odgovarajući diplomski ili integrirani studij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ispunjava uvjete za upis na doktorski studij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prijaviti se mogu samo kandidati koji upisuju doktorski studij u akademskoj godini 2020/2021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ako kandidat za doktoranda već uspješno studira na doktorskom studiju, financiranje se može odobriti za ostatak studija, tj. za vrijeme preostalo do 4 godine studija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na natječaj se ne može javiti kandidat čije je doktorsko obrazovanje Zaklada već ranije financirala, ali je odustao od financiranja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51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2. Javni natječaj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4062550" cy="3901923"/>
          </a:xfrm>
        </p:spPr>
        <p:txBody>
          <a:bodyPr/>
          <a:lstStyle/>
          <a:p>
            <a:pPr marL="114300" indent="0">
              <a:buNone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Mogući dodatni kriteriji (nije obavezno):</a:t>
            </a:r>
          </a:p>
          <a:p>
            <a:pPr marL="114300" indent="0">
              <a:buNone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dosadašnja priznanja, nagrade i sl. za izvrsnost u studiranju i istraživački rad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sudjelovanje u znanstveno-istraživačkom radu, objavljeni radovi, osobna izlaganja na znanstvenim konferencijama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21" y="3174274"/>
            <a:ext cx="3042980" cy="22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26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Ugovaranje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390503"/>
            <a:ext cx="7543800" cy="3552780"/>
          </a:xfrm>
        </p:spPr>
        <p:txBody>
          <a:bodyPr/>
          <a:lstStyle/>
          <a:p>
            <a:pPr marL="342900" lvl="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</a:t>
            </a: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akon potpisanog ugovora o dodjeli sredstava</a:t>
            </a:r>
            <a:r>
              <a:rPr lang="vi-VN" kern="1200" dirty="0">
                <a:solidFill>
                  <a:srgbClr val="149A4B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između Zaklade, Organizacije i mentora, Organizacija sklapa ugovor o radu s doktorandom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.</a:t>
            </a:r>
          </a:p>
          <a:p>
            <a:pPr marL="342900" lvl="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vi-VN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Doktorand se prijavljuje u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EPP sustav Zaklade</a:t>
            </a: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46" y="3192342"/>
            <a:ext cx="2677505" cy="234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6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Provedba Projekta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463" y="2338754"/>
            <a:ext cx="7751298" cy="3530340"/>
          </a:xfrm>
        </p:spPr>
        <p:txBody>
          <a:bodyPr/>
          <a:lstStyle/>
          <a:p>
            <a:pPr marL="342900" lvl="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Do 3. u mjesecu organizacije obračun plaće šalju Zakladi. 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Zaklada potrebna financijska sredstva uplaćuje na račun organizacije. 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Organizacije vode evidenciju o doktorandima unutar svojih internih sustava, na isti način na koji vode evidenciju zaposlenika kojima se plaća isplaćuje iz vlastitih sredstava ustanove.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062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Provedba Projekta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969" y="2233246"/>
            <a:ext cx="7645791" cy="3635848"/>
          </a:xfrm>
        </p:spPr>
        <p:txBody>
          <a:bodyPr/>
          <a:lstStyle/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prvo periodično izvješće nakon 18 mjeseci rada doktoranda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financiranje se nastavlja ako je izvješće pozitivno vrednovano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drugo periodično izvješće nakon 36 mjeseci rada doktoranda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završno izvješće u roku od 30 dana nakon završetka financiranja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izvanredno izvješće na zahtjev Zaklade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izvješća se podnose elektroničkim putem na službenim obrascima </a:t>
            </a:r>
            <a:r>
              <a:rPr lang="hr-HR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(</a:t>
            </a: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Obrazac za izvješće i Obrazac za vrednovanje izvješća</a:t>
            </a:r>
            <a:r>
              <a:rPr lang="hr-HR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)</a:t>
            </a: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dostupni su na mrežnim stranicama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Zaklade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ukoliko 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se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pojavi potreba za izmjenom predviđenog Plana, mentor, uz suglasnost ustanove i doktoranda, 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može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zatražiti izmjen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Plana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398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hr-HR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22960" y="1582615"/>
            <a:ext cx="7543798" cy="458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1400"/>
              </a:spcBef>
              <a:buSzPts val="4800"/>
              <a:buNone/>
            </a:pPr>
            <a:r>
              <a:rPr lang="hr-HR" sz="2400" dirty="0">
                <a:latin typeface="+mj-lt"/>
                <a:cs typeface="Verdana"/>
              </a:rPr>
              <a:t>Upiti vezani uz natječaj zaprimaju se isključivo putem elektroničke pošte na adresu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+mj-lt"/>
                <a:cs typeface="Verdana"/>
                <a:hlinkClick r:id="rId3"/>
              </a:rPr>
              <a:t>doktorandi@hrzz.hr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+mj-lt"/>
                <a:cs typeface="Verdana"/>
              </a:rPr>
              <a:t> </a:t>
            </a:r>
          </a:p>
          <a:p>
            <a:pPr marL="0" lvl="0" indent="0" algn="ctr">
              <a:spcBef>
                <a:spcPts val="1400"/>
              </a:spcBef>
              <a:buSzPts val="4800"/>
              <a:buNone/>
            </a:pPr>
            <a:r>
              <a:rPr lang="hr-HR" sz="2400" dirty="0">
                <a:latin typeface="+mj-lt"/>
                <a:cs typeface="Verdana"/>
              </a:rPr>
              <a:t>Svi zaprimljeni upiti kao i odgovori biti će objavljeni na mrežnim stranicama Zaklade.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endParaRPr lang="hr-HR" sz="2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hr-HR" sz="20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Hvala na pažnji !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2815" y="4954633"/>
            <a:ext cx="2463650" cy="98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134935"/>
              </p:ext>
            </p:extLst>
          </p:nvPr>
        </p:nvGraphicFramePr>
        <p:xfrm>
          <a:off x="2465762" y="1072540"/>
          <a:ext cx="6690947" cy="480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822062"/>
              </p:ext>
            </p:extLst>
          </p:nvPr>
        </p:nvGraphicFramePr>
        <p:xfrm>
          <a:off x="1744792" y="1503484"/>
          <a:ext cx="609794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3577" y="549320"/>
            <a:ext cx="225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 Bold SemiExt"/>
              </a:rPr>
              <a:t>DOK-2018-09</a:t>
            </a:r>
          </a:p>
          <a:p>
            <a:r>
              <a:rPr lang="en-US" sz="1600" dirty="0" err="1">
                <a:latin typeface="Myriad Pro Bold SemiExt"/>
              </a:rPr>
              <a:t>Broj</a:t>
            </a:r>
            <a:r>
              <a:rPr lang="en-US" sz="1600" dirty="0">
                <a:latin typeface="Myriad Pro Bold SemiExt"/>
              </a:rPr>
              <a:t> </a:t>
            </a:r>
            <a:r>
              <a:rPr lang="en-US" sz="1600" dirty="0" err="1">
                <a:latin typeface="Myriad Pro Bold SemiExt"/>
              </a:rPr>
              <a:t>prijava</a:t>
            </a:r>
            <a:r>
              <a:rPr lang="en-US" sz="1600" dirty="0">
                <a:latin typeface="Myriad Pro Bold SemiExt"/>
              </a:rPr>
              <a:t> 184</a:t>
            </a:r>
          </a:p>
        </p:txBody>
      </p:sp>
    </p:spTree>
    <p:extLst>
      <p:ext uri="{BB962C8B-B14F-4D97-AF65-F5344CB8AC3E}">
        <p14:creationId xmlns:p14="http://schemas.microsoft.com/office/powerpoint/2010/main" val="305725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Svrha projekta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52544" y="2121408"/>
            <a:ext cx="4014216" cy="37476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razviti cjelovit i stabilan program financiranja razvoja karijera 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doktoranada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omogućiti mentorima da u svoja znanstvena istraživanja uključe doktorande koji žele sudjelovati u istraživačkom radu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omogućiti doktorandima da usmjere svoju karijeru prema vrhunskoj znanosti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1" y="2432282"/>
            <a:ext cx="3886075" cy="25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8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Ciljevi natječaja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0208" y="1737361"/>
            <a:ext cx="4416552" cy="52364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poticanje izobrazbe novih doktora znanosti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povećanje broja mladih istraživača uključenih u istraživački 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povećanje kompetencija doktoranada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jačanje mentorskog kapaciteta na hrvatskim znanstvenim organizacijama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stvaranje novih i unaprjeđenje postojećih znanja i ljudskih potencijala koji doprinose društvenom razvoju temeljenom na znanju i znanstvenim dostignućima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hr-HR" sz="105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" y="2566579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O natječaju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d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atum raspisivanja natječaja: 1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9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.1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1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.201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9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 godine</a:t>
            </a:r>
            <a:endParaRPr lang="vi-VN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r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ok za prijavu mentora: 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1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0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.1.20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20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 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godine 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do 13:00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CET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n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atječaj je otvoren za mentore iz svih područja znanosti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prihvatljivi m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entor: znanstvenik s međunarodno priznatim dostignućima u znanosti i/ili tehnologiji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kviran broj doktoranada: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200</a:t>
            </a:r>
            <a:endParaRPr lang="vi-VN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ojedinačan iznos financiranja: ukupan trošak plaće doktoranda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t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rajanje financiranja: najviše 4 godine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kvirni početak financiranja: 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sredina 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2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020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 godine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10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Uvjeti za mentore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znanstvenik izabran u znanstveno ili znanstveno-nastavno zvanje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doktorat obranjen najmanje 4 godine prije roka za prijavu na natječaj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mora biti u stalnom radnom odnosu u prihvatljivoj Organizaciji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mogu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se 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prijaviti voditelji ili suradnici na znanstvenim projektima Zaklade,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različitim EU (Obzor 2020.) i drugim međunarodnim kompetitivnim projektima koji traje najmanje 18 mjeseci od roka prijave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49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Uvjeti za mentore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znanstven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aktiv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an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(publikacije, projekti, međunarodna suradnja, patenti)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mentorsko iskustvo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i/ili potencijal za vođenje doktoranda</a:t>
            </a:r>
            <a:endParaRPr lang="vi-VN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obrazložen plan razvoja karijere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obrazložen plan financiranja troškova školovanja i znanstveno-istraživačkog rada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podnijeti se može samo jedna prijavu po natječajnom roku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može se prijaviti samo jedan kandidat za mentora po projektu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98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Prihvatljive organizacije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2960" y="2312376"/>
            <a:ext cx="7543800" cy="35567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sveučilišta i njihove sastavnice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javni znanstveni instituti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znanstveni instituti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Hrvatska akademija znanosti i umjetnosti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druge pravne osobe i njihove ustrojstvene jedinice ili druge pravne osobe koja obavljaju znanstvenu djelatnost i upisane su u Upisnik znanstvenih organizacija koji se vodi u Ministarstvu znanosti i obrazovanja, a koje ispunjavaju minimalne uvjete propisane Pravilnikom o uvjetima za izdavanje dopusnice za obavljanje znanstvene djelatnosti, uvjetima za 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reakreditaciju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znanstvenih organizacija i sadržaju dopusnice (NN 83/10)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8284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8AB8CC"/>
      </a:accent1>
      <a:accent2>
        <a:srgbClr val="CC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1395</Words>
  <Application>Microsoft Office PowerPoint</Application>
  <PresentationFormat>Prikaz na zaslonu (4:3)</PresentationFormat>
  <Paragraphs>202</Paragraphs>
  <Slides>29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Myriad Pro Bold SemiExt</vt:lpstr>
      <vt:lpstr>Myriad Pro Light SemiExt</vt:lpstr>
      <vt:lpstr>Open Sans</vt:lpstr>
      <vt:lpstr>Verdana</vt:lpstr>
      <vt:lpstr>Retrospect</vt:lpstr>
      <vt:lpstr>PowerPoint prezentacija</vt:lpstr>
      <vt:lpstr>   Dosadašnji natječaji </vt:lpstr>
      <vt:lpstr>PowerPoint prezentacija</vt:lpstr>
      <vt:lpstr>Svrha projekta</vt:lpstr>
      <vt:lpstr>Ciljevi natječaja</vt:lpstr>
      <vt:lpstr>O natječaju</vt:lpstr>
      <vt:lpstr>Uvjeti za mentore </vt:lpstr>
      <vt:lpstr>Uvjeti za mentore</vt:lpstr>
      <vt:lpstr>Prihvatljive organizacije</vt:lpstr>
      <vt:lpstr>Natječajni postupak</vt:lpstr>
      <vt:lpstr>1. Prijava i izbor mentora</vt:lpstr>
      <vt:lpstr>PowerPoint prezentacija</vt:lpstr>
      <vt:lpstr>1. Prijava i izbor mentora</vt:lpstr>
      <vt:lpstr>Najčešći propusti prijava</vt:lpstr>
      <vt:lpstr>1. Prijava i izbor mentora</vt:lpstr>
      <vt:lpstr>1. Prijava i izbor mentora</vt:lpstr>
      <vt:lpstr>1. Prijava i izbor mentora</vt:lpstr>
      <vt:lpstr>1. Prijava i izbor mentora</vt:lpstr>
      <vt:lpstr>PowerPoint prezentacija</vt:lpstr>
      <vt:lpstr>1. Prijava i izbor mentora</vt:lpstr>
      <vt:lpstr>1. Prijava i izbor mentora</vt:lpstr>
      <vt:lpstr>1. Prijava i izbor mentora</vt:lpstr>
      <vt:lpstr>2. Javni natječaj</vt:lpstr>
      <vt:lpstr>2. Javni natječaj</vt:lpstr>
      <vt:lpstr>2. Javni natječaj</vt:lpstr>
      <vt:lpstr>3. Ugovaranje</vt:lpstr>
      <vt:lpstr>Provedba Projekta</vt:lpstr>
      <vt:lpstr>Provedba Projekta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Uvodni sastanak panela</dc:title>
  <dc:creator>Ines Skelac</dc:creator>
  <cp:lastModifiedBy>Tea Cacović</cp:lastModifiedBy>
  <cp:revision>188</cp:revision>
  <cp:lastPrinted>2019-11-28T13:28:36Z</cp:lastPrinted>
  <dcterms:modified xsi:type="dcterms:W3CDTF">2019-12-18T07:58:13Z</dcterms:modified>
</cp:coreProperties>
</file>