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8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9.5.2021.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cs typeface="Arial" panose="020B0604020202020204" pitchFamily="34" charset="0"/>
              </a:rPr>
              <a:t>Konstrukcija anketnih pitanja –pravila za postavljanje pitanja</a:t>
            </a:r>
            <a:endParaRPr lang="hr-HR" dirty="0">
              <a:solidFill>
                <a:schemeClr val="tx2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 Prilikom sastavljanja pitanja treba uzeti u obzir kasniju statističku obradu podataka.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Zbog toga nije svejedno da li pitanja postavljamo na nominalnoj, </a:t>
            </a:r>
            <a:r>
              <a:rPr lang="hr-HR" dirty="0" err="1">
                <a:solidFill>
                  <a:schemeClr val="tx2"/>
                </a:solidFill>
              </a:rPr>
              <a:t>ordinalnoj</a:t>
            </a:r>
            <a:r>
              <a:rPr lang="hr-HR" dirty="0">
                <a:solidFill>
                  <a:schemeClr val="tx2"/>
                </a:solidFill>
              </a:rPr>
              <a:t> ili numeričkim (intervalnoj ili omjernoj) mjernoj skali.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64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Pitanja na nominalnoj skali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66461" y="1295400"/>
            <a:ext cx="8001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Primjeri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Koju vrstu srednje škole ste pohađali? Odgovor: a) gimnaziju, b) strukovnu, c) umjetničku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Za koju stranku ste glasovali na prošlim izborima? Odgovor: a) HDZ, b) SDP, c) HSS ….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Koje ste od navedenih filmova gledali? Stavite X uz film kojeg ste gledali. Odgovori: Vitez tame (   ), Pakleni šund (    ), Klub boraca (    ), </a:t>
            </a:r>
            <a:r>
              <a:rPr lang="hr-HR" dirty="0" err="1">
                <a:solidFill>
                  <a:schemeClr val="tx2"/>
                </a:solidFill>
              </a:rPr>
              <a:t>Matrix</a:t>
            </a:r>
            <a:r>
              <a:rPr lang="hr-HR" dirty="0">
                <a:solidFill>
                  <a:schemeClr val="tx2"/>
                </a:solidFill>
              </a:rPr>
              <a:t> (    ) …..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U kojoj državi svijeta biste najviše voljeli živjeti? Odgovor: ______________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4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Pitanja na </a:t>
            </a:r>
            <a:r>
              <a:rPr lang="hr-HR" dirty="0" err="1">
                <a:solidFill>
                  <a:schemeClr val="tx2"/>
                </a:solidFill>
              </a:rPr>
              <a:t>ordinalnoj</a:t>
            </a:r>
            <a:r>
              <a:rPr lang="hr-HR" dirty="0">
                <a:solidFill>
                  <a:schemeClr val="tx2"/>
                </a:solidFill>
              </a:rPr>
              <a:t> skali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4" y="1295400"/>
            <a:ext cx="853122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Primjeri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Koliko imate godina? Odgovori: a) manje od 20, b) od 21 do 30, c) od 31 do 40 ….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Podržavate li ili ne podržavate rad Vlade Republike Hrvatske? Odgovori: a) Podržavam u potpunosti, b) Uglavnom podržavam, c) Uglavnom ne podržavam, d) Uopće ne podržavam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</a:t>
            </a:r>
          </a:p>
          <a:p>
            <a:r>
              <a:rPr lang="hr-HR" dirty="0">
                <a:solidFill>
                  <a:schemeClr val="tx2"/>
                </a:solidFill>
              </a:rPr>
              <a:t>U kojoj se mjeri slažete sa sljedećim tvrdnjama vezanim uz život u Gradu Zagrebu? Ocijenite koristeći sljedeće odgovore – 1- uopće se ne slažem, 2 – uglavnom se ne slažem, 3 – uglavnom se slažem, 4 – u potpunosti se slažem, 5 – nemam određeno </a:t>
            </a:r>
            <a:r>
              <a:rPr lang="hr-HR" dirty="0" err="1">
                <a:solidFill>
                  <a:schemeClr val="tx2"/>
                </a:solidFill>
              </a:rPr>
              <a:t>mišeljnje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Zagreb ima dobar javni prijevoz    1     2     3     4     5</a:t>
            </a:r>
          </a:p>
          <a:p>
            <a:r>
              <a:rPr lang="hr-HR" dirty="0">
                <a:solidFill>
                  <a:schemeClr val="tx2"/>
                </a:solidFill>
              </a:rPr>
              <a:t>Zagreb ima dovoljno parkova za djecu     1     2     3     4     5 </a:t>
            </a:r>
          </a:p>
          <a:p>
            <a:r>
              <a:rPr lang="hr-HR" dirty="0">
                <a:solidFill>
                  <a:schemeClr val="tx2"/>
                </a:solidFill>
              </a:rPr>
              <a:t>Sigurnost građana u Zagrebu je na visokoj razini    1     2     3     4      5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0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Pitanja na numeričkim skalama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4" y="1295400"/>
            <a:ext cx="85312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Primjeri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Koliko imate godina? Odgovor:__________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Koliki su prihodi Vašeg kućanstva? Odgovor: __________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Koliko ste visoko? Odgovor: ___________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Pitanje: Koliko ste bodova ostvarili na testu? Odgovor: ____________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8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74" y="26183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za sastavljanje zatvorenih pitanja ili ljestvica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4" y="1295400"/>
            <a:ext cx="85312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Obratiti pažnju da odgovori budu dobro uravnoteženi (Loše: Uvijek, gotovo uvijek, jednom, nikada; Bolje: Uvijek, gotovo uvijek, nekoliko puta, jednom, nikada)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Koristiti neutralni odgovor (npr. „niti zadovoljan niti nezadovoljan”) samo kada ga ima smisla koristiti. Inače koristiti odgovore: ne znam, ne mogu ocijeniti, nemam određeno mišljenje, bez odgovora …. npr. pitanje: Bojite li se smrti? odgovori: 1- izrazito se bojim, 2 – umjereno se bojim, 3- niti se bojim niti se ne bojim, 4 -  donekle se bojim, 5 – uopće se ne bojim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Koristi raspon odgovora na ljestvicama od 5 do 7 (telefonska anketa 4 do 5; face to face 5 do 7)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82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74" y="26183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za sastavljanje zatvorenih pitanja ili ljestvica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4" y="1295400"/>
            <a:ext cx="85312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Razmotriti stavljanje (po ispitanika) negativnog odgovora na prvo mjesto (za socijalno osjetljiva pitanja) – primjer – pitanje: Kasnim na posao, odgovori: 1 – Uvijek, 2 – Često, 3 – Rijetko, 4 – Gotovo nikada, 5 – Nikada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upitnicima koje ispitanik samostalno ispunjava staviti natuknice koje olakšavaju ispunjavanje i paziti na grafički dizajn pitanja, odgovora i natuknica (jasno ih odvojiti)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Koristiti rangiranje jedino u situacijama u kojima ispitanik vidi odgovore ili ih je lagano zapamtiti (npr. pitanje: - Od navedenih jela koja su Vam najukusnija? Juha s gljivama, palačinke, varivo od graha, gulaš od ….. 1. Najukusnije: _______, 2. Drugi izbor: ______, 3. Treći izbor: _________)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45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cs typeface="Arial" panose="020B0604020202020204" pitchFamily="34" charset="0"/>
              </a:rPr>
              <a:t>Elementi upitnika, redoslijed pitanja, eksplorativno istraživanje, pilot istraživanja</a:t>
            </a:r>
            <a:endParaRPr lang="hr-HR" dirty="0">
              <a:solidFill>
                <a:schemeClr val="tx2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8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Uvodni dio upitnika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3333" y="1524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Uvodni bi dio upitnika morao sadržavati sljedeće: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Tko provodi istraživanje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 ga provodi (što je svrha i cilj istraživanja)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će osoba biti anketirano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 je upravo određena osoba izabrana kao ispitanik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će odgovori biti upotrijebljeni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Jamstvo anonimnosti (povjerljivog odnosa prema odgovorima pojedinaca)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Zahvala za suradnju.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26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Redoslijed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6720" y="1148953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Potrebno voditi računa o: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Logičkom redoslijedu  - potrebno je sačuvati kontinuitet razmišljanja o određenom problemu (tematski srodna pitanja grupirati u blokove)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Psihološkom redoslijedu - osjetljiva pitanja smjestiti pri kraju upitnika (umanjujemo opasnost odustajanja od ankete, nepovoljnog utjecaja na iskrenost i motiviranost ispitanika)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Mogućnosti </a:t>
            </a:r>
            <a:r>
              <a:rPr lang="hr-HR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kontekstualizacije</a:t>
            </a: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odgovora - opasnosti da će odgovori na prethodnih pitanja utjecati na sljedeće odgovore (stvaranjem određenog konteksta)</a:t>
            </a:r>
            <a:endParaRPr lang="hr-HR" altLang="zh-CN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02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Orijentacijsko istraživanje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6720" y="1148953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Nastojimo proširiti znanje o pojavi koja je predmet istraživanja (nismo dovoljno upoznati s pojavom ili je ona sklona promjenama) =&gt; provodi se prije izrade upitnika!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Razlozi za provođenje eksplorativnog ili orijentacijskog istraživanja: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Bolje upoznavanje i objašnjenje predmeta istraživanja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Provjeravanje ispravnosti početne istraživačke orijentacije 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Provjeravanje prikladnosti odabranih metoda i tehnika istraživanja 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Upozorenje na teškoće s kojima se možemo susresti u istraživanju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7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342900" indent="-342900">
              <a:buAutoNum type="arabicParenR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Natuknice prije sastavljanja upitnika</a:t>
            </a:r>
          </a:p>
          <a:p>
            <a:pPr marL="342900" indent="-342900">
              <a:buAutoNum type="arabicParenR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Konstrukcija anketnih pitanja s obzirom na statističku obradu; vrste pitanja</a:t>
            </a:r>
          </a:p>
          <a:p>
            <a:pPr marL="342900" indent="-342900">
              <a:buAutoNum type="arabicParenR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 upitnika, redoslijed pitanja, eksplorativno istraživanje, pilot istraživanja</a:t>
            </a:r>
          </a:p>
          <a:p>
            <a:pPr marL="342900" indent="-342900">
              <a:buAutoNum type="arabicParenR"/>
            </a:pPr>
            <a:endParaRPr lang="hr-HR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AutoNum type="arabicParenR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Pilot istraživanje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6720" y="1148953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Provodi se nakon izrade (prve verzije) upitnika!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provođenja pilot istraživanja: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 instrumenta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testiranje mogućnosti realizacije uzorka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prikladnosti istraživačke metode</a:t>
            </a:r>
          </a:p>
          <a:p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i uvježbavanje anketara</a:t>
            </a:r>
          </a:p>
          <a:p>
            <a:pPr marL="285750" indent="-285750">
              <a:buFontTx/>
              <a:buChar char="-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istraživanje se provodi nad ispitanicima koji odgovaraju ispitanicima ciljane </a:t>
            </a:r>
            <a:r>
              <a:rPr lang="hr-H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populacije istraživanja!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43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3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prije sastavljanja upitnika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Uskladiti pitanja sa svrhom istraživanja i ciljem istraživanja te jasno definirati pojmove – npr. cilj istraživanja „Utvrditi razloge </a:t>
            </a:r>
            <a:r>
              <a:rPr lang="hr-HR" u="sng" dirty="0">
                <a:solidFill>
                  <a:schemeClr val="tx2"/>
                </a:solidFill>
              </a:rPr>
              <a:t>igranja igara na sreću</a:t>
            </a:r>
            <a:r>
              <a:rPr lang="hr-HR" dirty="0">
                <a:solidFill>
                  <a:schemeClr val="tx2"/>
                </a:solidFill>
              </a:rPr>
              <a:t> među </a:t>
            </a:r>
            <a:r>
              <a:rPr lang="hr-HR" u="sng" dirty="0">
                <a:solidFill>
                  <a:schemeClr val="tx2"/>
                </a:solidFill>
              </a:rPr>
              <a:t>adolescentima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Definirati specificirane ciljeve ili istraživačka pitanja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što većoj mjeri „upoznati” se sa osobinama ciljane populacije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Obratiti pažnju na odnos „što se želi saznati” – „koliko vremena imamo”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Obratiti pažnju da pitanja budu standardizirana (imaju oblik kojeg obrađujemo na isti način)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Uzeti u obzir da se pitanja postavljaju u određenom društvenom, kulturnom i ekonomskom kontekstu.  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9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za sastavljanje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4" y="1295400"/>
            <a:ext cx="85312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Uvijek pitati svrhovita pitanja (pitanja koja imaju smisla s obzirom na svrhu i cilj istraživanja)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Postavljati konkretna pitanja – precizna i nedvosmislena - jednoznačna!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Ako tražimo vremensko prisjećanje obratiti pažnju na važnost i/ili uobičajenost događaja (npr. loše: koliko često ste jeli krafne tijekom zadnje dvije godine? bolje: koliko često ste jeli krafne u posljednja dva tjedna?)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Koristiti cijele rečenice (npr. loše: Grad gdje živite? bolje: U kojem gradu trenutno živite?)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skraćenice – SAD, MUP, MORH, HKS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</a:t>
            </a:r>
            <a:r>
              <a:rPr lang="hr-HR" dirty="0" err="1">
                <a:solidFill>
                  <a:schemeClr val="tx2"/>
                </a:solidFill>
              </a:rPr>
              <a:t>slang</a:t>
            </a:r>
            <a:r>
              <a:rPr lang="hr-HR" dirty="0">
                <a:solidFill>
                  <a:schemeClr val="tx2"/>
                </a:solidFill>
              </a:rPr>
              <a:t> i kolokvijalni govor (loše: Na kojem faksu studiraš?, Koliko često gledate </a:t>
            </a:r>
            <a:r>
              <a:rPr lang="hr-HR" dirty="0" err="1">
                <a:solidFill>
                  <a:schemeClr val="tx2"/>
                </a:solidFill>
              </a:rPr>
              <a:t>tekme</a:t>
            </a:r>
            <a:r>
              <a:rPr lang="hr-HR" dirty="0">
                <a:solidFill>
                  <a:schemeClr val="tx2"/>
                </a:solidFill>
              </a:rPr>
              <a:t>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Omogućiti da pitanja pregleda stručnjak ili osoba upoznata s istraživanim područjem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za sastavljanje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566420"/>
            <a:ext cx="85312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Osigurati da pitanja pregledaju potencijalni ispitanici – pilot istraživanje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Koristiti pitanja koja su već uspješno korištena u drugim istraživanjima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dugačkim upitnicima koristiti skraćena pitanja – kako bi se uštedjelo na vremenu (npr. spol? dob?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Ako je potrebno (situacije u kojima se želi izbjeći društveno prihvatljivi ili neugodni odgovori) koristi „vrijednosno obogaćena” (npr. Danas se veliki broj mladih osjeća depresivno i tjeskobno te koristi različite vrste tableta za smirenje. Jeste li i Vi u posljednja dva tjedna uzeli neku od tableta za smirenje?)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pojmove koji mogu imati vrijednosnu težinu i poticati emocionalnu reakciju (npr. komunist, narkoman, alkoholičar)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Ne koristiti pitanja koja uključuju više problema-ideja (odvajanje stava od argumentacije) – (npr. Smatrate li da bi se trebali povećati porezi kako bi se izgradili novi vrtići?)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pitanja s negativnim predznakom (npr. Smatrate li da NATO savez </a:t>
            </a:r>
            <a:r>
              <a:rPr lang="hr-HR" u="sng" dirty="0">
                <a:solidFill>
                  <a:schemeClr val="tx2"/>
                </a:solidFill>
              </a:rPr>
              <a:t>ne bi </a:t>
            </a:r>
            <a:r>
              <a:rPr lang="hr-HR" dirty="0">
                <a:solidFill>
                  <a:schemeClr val="tx2"/>
                </a:solidFill>
              </a:rPr>
              <a:t>trebao intervenirati u arapskim zemljama?)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6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cs typeface="Arial" panose="020B0604020202020204" pitchFamily="34" charset="0"/>
              </a:rPr>
              <a:t>Konstrukcija anketnih pitanja s obzirom na statističku obradu; vrste pitanja</a:t>
            </a:r>
            <a:endParaRPr lang="hr-HR" dirty="0">
              <a:solidFill>
                <a:schemeClr val="tx2"/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6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1) Otvorena pitanja (otvorena-otvorena, otvorena-zatvorena)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2) Zatvorena pitanja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2.1. Pitanja u obliku ljestvice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2.2. Mjerne skale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0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 Nedostaci otvorenih pitanja =&gt; složena obrada, ugrožena valjanost i pouzdanost, odgovori često uključuju više varijabli, ograničeno (i dvojbeno) statističko zaključivanje.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Primjer – pitanje: Koliko često pijete alkoholna pića? odgovori: rijetko, dva puta tjedno, ponekad, pijem kada sam pod stresom, nakon posla i tijekom godišnjeg, itd.)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Nedostaci zatvorenih pitanja – teža za konstrukciju, ograničavaju raspon odgovora („prisiljavaju” ispitanika na standardizirani odgovor 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3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Izbor pitanja (otvorno ili zatvoreno)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Anketno istraživanje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4770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2882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Područje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Bolje</a:t>
                      </a:r>
                      <a:r>
                        <a:rPr lang="hr-HR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otvoreno</a:t>
                      </a:r>
                      <a:endParaRPr lang="hr-H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Bolje zatvoreno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13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Svrha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cilj istraživanja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Vlastite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riječi ispitanika su vrlo važne (npr. asocijacije vezane uz proizvod)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 želimo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prebrojiti, usporediti i rangirati unaprijed smišljene kategorije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13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Osobine ispitanika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Ispitanici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 sposobni i voljni vlastitim riječima odgovoriti na pitanje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Postoji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opravdana sumnja u sposobnost ispitanika da jasno definiraju stavove i mišljenja. 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8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podataka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Kvalitativna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analiza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Kvantitativna analiza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964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Prikaz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rezultata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Želite naglasiti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individualne ili grupne verbalne iskaze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Obrađeni</a:t>
                      </a:r>
                      <a:r>
                        <a:rPr lang="hr-HR" sz="1200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statistički podaci</a:t>
                      </a:r>
                      <a:endParaRPr lang="hr-HR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9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1604</Words>
  <Application>Microsoft Office PowerPoint</Application>
  <PresentationFormat>Prikaz na zaslonu (4:3)</PresentationFormat>
  <Paragraphs>279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Konstrukcija anketnih pitanja –pravila za postavljanje pitanja</vt:lpstr>
      <vt:lpstr>Sadržaj</vt:lpstr>
      <vt:lpstr>Natuknice prije sastavljanja upitnika</vt:lpstr>
      <vt:lpstr>Natuknice za sastavljanje pitanja</vt:lpstr>
      <vt:lpstr>Natuknice za sastavljanje pitanja</vt:lpstr>
      <vt:lpstr>Konstrukcija anketnih pitanja s obzirom na statističku obradu; vrste pitanja</vt:lpstr>
      <vt:lpstr>Vrste pitanja</vt:lpstr>
      <vt:lpstr>Vrste pitanja</vt:lpstr>
      <vt:lpstr>Izbor pitanja (otvorno ili zatvoreno)</vt:lpstr>
      <vt:lpstr>Vrste pitanja</vt:lpstr>
      <vt:lpstr>Pitanja na nominalnoj skali</vt:lpstr>
      <vt:lpstr>Pitanja na ordinalnoj skali</vt:lpstr>
      <vt:lpstr>Pitanja na numeričkim skalama</vt:lpstr>
      <vt:lpstr>Natuknice za sastavljanje zatvorenih pitanja ili ljestvica</vt:lpstr>
      <vt:lpstr>Natuknice za sastavljanje zatvorenih pitanja ili ljestvica</vt:lpstr>
      <vt:lpstr>Elementi upitnika, redoslijed pitanja, eksplorativno istraživanje, pilot istraživanja</vt:lpstr>
      <vt:lpstr>Uvodni dio upitnika</vt:lpstr>
      <vt:lpstr>Redoslijed pitanja</vt:lpstr>
      <vt:lpstr>Orijentacijsko istraživanje</vt:lpstr>
      <vt:lpstr>Pilot istraživanje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54</cp:revision>
  <dcterms:created xsi:type="dcterms:W3CDTF">2006-08-16T00:00:00Z</dcterms:created>
  <dcterms:modified xsi:type="dcterms:W3CDTF">2021-05-09T18:19:15Z</dcterms:modified>
</cp:coreProperties>
</file>