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4" autoAdjust="0"/>
    <p:restoredTop sz="86398" autoAdjust="0"/>
  </p:normalViewPr>
  <p:slideViewPr>
    <p:cSldViewPr>
      <p:cViewPr varScale="1">
        <p:scale>
          <a:sx n="61" d="100"/>
          <a:sy n="61" d="100"/>
        </p:scale>
        <p:origin x="1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928BFE-2CD7-4218-8C0C-4333CECAB3B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D9D9B40-A15A-4A23-BD23-7135F2EC81AF}" type="slidenum">
              <a:rPr lang="hr-HR" altLang="sr-Latn-RS" sz="1200"/>
              <a:pPr eaLnBrk="1" hangingPunct="1"/>
              <a:t>1</a:t>
            </a:fld>
            <a:endParaRPr lang="hr-HR" altLang="sr-Latn-R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8FB921C-3EF0-4E9A-9A72-BFBE63423318}" type="slidenum">
              <a:rPr lang="hr-HR" altLang="sr-Latn-RS" sz="1200"/>
              <a:pPr eaLnBrk="1" hangingPunct="1"/>
              <a:t>2</a:t>
            </a:fld>
            <a:endParaRPr lang="hr-HR" altLang="sr-Latn-R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r-HR" altLang="sr-Latn-RS" i="1" dirty="0"/>
              <a:t>Cae</a:t>
            </a:r>
            <a:r>
              <a:rPr lang="hr-HR" altLang="sr-Latn-RS" i="1" baseline="0" dirty="0"/>
              <a:t>cilius</a:t>
            </a:r>
            <a:r>
              <a:rPr lang="hr-HR" altLang="sr-Latn-RS" baseline="0" dirty="0"/>
              <a:t> je ime koje je </a:t>
            </a:r>
            <a:r>
              <a:rPr lang="hr-HR" altLang="sr-Latn-RS" baseline="0"/>
              <a:t>vjerojatno pri oslobađanju dobio </a:t>
            </a:r>
            <a:r>
              <a:rPr lang="hr-HR" altLang="sr-Latn-RS" baseline="0" dirty="0"/>
              <a:t>od Metela, svojih zaštitnika (inače obitelji koja se svađala s komediografom Nevijem)</a:t>
            </a:r>
            <a:endParaRPr lang="hr-HR" altLang="sr-Latn-R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8711A3D-6A21-4ED2-B0A0-E40D2D38246C}" type="slidenum">
              <a:rPr lang="hr-HR" altLang="sr-Latn-RS" sz="1200"/>
              <a:pPr eaLnBrk="1" hangingPunct="1"/>
              <a:t>3</a:t>
            </a:fld>
            <a:endParaRPr lang="hr-HR" altLang="sr-Latn-R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E05D6BE-0AB1-40E3-B3C8-91ADCF699AED}" type="slidenum">
              <a:rPr lang="hr-HR" altLang="sr-Latn-RS" sz="1200"/>
              <a:pPr eaLnBrk="1" hangingPunct="1"/>
              <a:t>4</a:t>
            </a:fld>
            <a:endParaRPr lang="hr-HR" altLang="sr-Latn-R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EB9EC08-A453-4359-82ED-A6758A0C0794}" type="slidenum">
              <a:rPr lang="hr-HR" altLang="sr-Latn-RS" sz="1200"/>
              <a:pPr eaLnBrk="1" hangingPunct="1"/>
              <a:t>5</a:t>
            </a:fld>
            <a:endParaRPr lang="hr-HR" altLang="sr-Latn-R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BCE18-DA0B-43A2-B823-00294909A4D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20128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465FD-F7E8-43D1-BB95-A4425886B4E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36122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9529C-4608-413C-8AFD-0536F39F673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15057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5EDDC-0708-4C33-BBBF-D5A3FD920D4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2325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12529-3A8F-4000-8474-98555F9D8E1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35326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91A2C-3D19-4FDA-A38D-809E7103612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30847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F990E-F3B0-4647-A3C3-E86213B963C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40642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1D155-1DFA-422D-BC2B-CE58AB3ADFA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18289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4D638-8144-44E1-8D1D-5D0D5F6F1E4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7903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1D4B0-700B-48CE-8B81-3E70EFEA481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90534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A2259-1519-4833-BAF9-248AD95471F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73446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17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4D9574-8782-4D2A-BD75-A92C481A67E9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i="1" dirty="0" err="1">
                <a:latin typeface="Times New Roman" pitchFamily="18" charset="0"/>
              </a:rPr>
              <a:t>Caecilius</a:t>
            </a:r>
            <a:r>
              <a:rPr lang="hr-HR" b="1" i="1" dirty="0">
                <a:latin typeface="Times New Roman" pitchFamily="18" charset="0"/>
              </a:rPr>
              <a:t> </a:t>
            </a:r>
            <a:r>
              <a:rPr lang="hr-HR" b="1" i="1" dirty="0" err="1">
                <a:latin typeface="Times New Roman" pitchFamily="18" charset="0"/>
              </a:rPr>
              <a:t>Statius</a:t>
            </a:r>
            <a:endParaRPr lang="en-GB" b="1" i="1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92600"/>
            <a:ext cx="4678363" cy="1752600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Cecilije Stacije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1534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dirty="0" err="1"/>
              <a:t>Insumbrijski</a:t>
            </a:r>
            <a:r>
              <a:rPr lang="hr-HR" altLang="sr-Latn-RS" dirty="0"/>
              <a:t> Gal,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dirty="0"/>
              <a:t>	oslobođenik iz Milana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Pretpostavlja se da je rođen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dirty="0"/>
              <a:t>   između 230. i 220. </a:t>
            </a:r>
            <a:r>
              <a:rPr lang="hr-HR" altLang="sr-Latn-RS" dirty="0" err="1"/>
              <a:t>g.pr.Kr</a:t>
            </a:r>
            <a:r>
              <a:rPr lang="hr-HR" altLang="sr-Latn-RS" dirty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dirty="0"/>
              <a:t>oko 200. g. doveden u Rim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/>
              <a:t>Umro 168.g.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err="1"/>
              <a:t>Enijev</a:t>
            </a:r>
            <a:r>
              <a:rPr lang="hr-HR" altLang="sr-Latn-RS" dirty="0"/>
              <a:t> prijatelj i </a:t>
            </a:r>
            <a:r>
              <a:rPr lang="hr-HR" altLang="sr-Latn-RS" dirty="0" err="1"/>
              <a:t>Terencijev</a:t>
            </a:r>
            <a:r>
              <a:rPr lang="hr-HR" altLang="sr-Latn-RS" dirty="0"/>
              <a:t> mentor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dirty="0"/>
              <a:t>navodno mu je </a:t>
            </a:r>
            <a:r>
              <a:rPr lang="hr-HR" altLang="sr-Latn-RS" dirty="0" err="1"/>
              <a:t>Terencije</a:t>
            </a:r>
            <a:r>
              <a:rPr lang="hr-HR" altLang="sr-Latn-RS" dirty="0"/>
              <a:t> čitao svoju </a:t>
            </a:r>
            <a:r>
              <a:rPr lang="hr-HR" altLang="sr-Latn-RS" i="1" dirty="0"/>
              <a:t>Djevojku s otoka Andra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dirty="0"/>
              <a:t>surađivao također s </a:t>
            </a:r>
            <a:r>
              <a:rPr lang="hr-HR" altLang="sr-Latn-RS" dirty="0" err="1"/>
              <a:t>Lucijem</a:t>
            </a:r>
            <a:r>
              <a:rPr lang="hr-HR" altLang="sr-Latn-RS" dirty="0"/>
              <a:t> </a:t>
            </a:r>
            <a:r>
              <a:rPr lang="hr-HR" altLang="sr-Latn-RS" dirty="0" err="1"/>
              <a:t>Ambivijem</a:t>
            </a:r>
            <a:r>
              <a:rPr lang="hr-HR" altLang="sr-Latn-RS" dirty="0"/>
              <a:t> </a:t>
            </a:r>
            <a:r>
              <a:rPr lang="hr-HR" altLang="sr-Latn-RS" dirty="0" err="1"/>
              <a:t>Turpionom</a:t>
            </a:r>
            <a:endParaRPr lang="hr-HR" altLang="sr-Latn-R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642451" y="404664"/>
            <a:ext cx="327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dirty="0">
                <a:latin typeface="Times New Roman" pitchFamily="18" charset="0"/>
              </a:rPr>
              <a:t>Djela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4704"/>
            <a:ext cx="8159824" cy="586469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GB" altLang="sr-Latn-RS" sz="2800" dirty="0" err="1">
                <a:solidFill>
                  <a:srgbClr val="000000"/>
                </a:solidFill>
              </a:rPr>
              <a:t>Oko</a:t>
            </a:r>
            <a:r>
              <a:rPr lang="hr-HR" altLang="sr-Latn-RS" sz="2800" dirty="0">
                <a:solidFill>
                  <a:srgbClr val="000000"/>
                </a:solidFill>
              </a:rPr>
              <a:t> 40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</a:rPr>
              <a:t>naslova</a:t>
            </a:r>
            <a:r>
              <a:rPr lang="hr-HR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</a:rPr>
              <a:t>palijat</a:t>
            </a:r>
            <a:r>
              <a:rPr lang="hr-HR" altLang="sr-Latn-RS" sz="2800" dirty="0">
                <a:solidFill>
                  <a:srgbClr val="000000"/>
                </a:solidFill>
              </a:rPr>
              <a:t>a</a:t>
            </a:r>
            <a:r>
              <a:rPr lang="en-GB" altLang="sr-Latn-RS" sz="2800" dirty="0">
                <a:solidFill>
                  <a:srgbClr val="000000"/>
                </a:solidFill>
              </a:rPr>
              <a:t>, </a:t>
            </a:r>
            <a:endParaRPr lang="hr-HR" altLang="sr-Latn-RS" sz="28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hr-HR" altLang="sr-Latn-RS" sz="2800" dirty="0">
                <a:solidFill>
                  <a:srgbClr val="000000"/>
                </a:solidFill>
              </a:rPr>
              <a:t>    </a:t>
            </a:r>
            <a:r>
              <a:rPr lang="en-GB" altLang="sr-Latn-RS" sz="2800" dirty="0" err="1">
                <a:solidFill>
                  <a:srgbClr val="000000"/>
                </a:solidFill>
              </a:rPr>
              <a:t>te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</a:rPr>
              <a:t>oko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hr-HR" altLang="sr-Latn-RS" sz="2800" dirty="0">
                <a:solidFill>
                  <a:srgbClr val="000000"/>
                </a:solidFill>
              </a:rPr>
              <a:t>300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</a:rPr>
              <a:t>stihova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</a:rPr>
              <a:t>fragmenata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endParaRPr lang="hr-HR" altLang="sr-Latn-R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GB" altLang="sr-Latn-RS" sz="2800" dirty="0" err="1">
                <a:solidFill>
                  <a:srgbClr val="000000"/>
                </a:solidFill>
              </a:rPr>
              <a:t>Najpoznatija</a:t>
            </a:r>
            <a:r>
              <a:rPr lang="hr-HR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</a:rPr>
              <a:t>komedija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Plocium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endParaRPr lang="hr-HR" altLang="sr-Latn-R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altLang="sr-Latn-RS" sz="2800" dirty="0">
                <a:solidFill>
                  <a:srgbClr val="000000"/>
                </a:solidFill>
              </a:rPr>
              <a:t>    </a:t>
            </a:r>
            <a:r>
              <a:rPr lang="en-GB" altLang="sr-Latn-RS" sz="2800" dirty="0">
                <a:solidFill>
                  <a:srgbClr val="000000"/>
                </a:solidFill>
              </a:rPr>
              <a:t>("</a:t>
            </a:r>
            <a:r>
              <a:rPr lang="en-GB" altLang="sr-Latn-RS" sz="2800" dirty="0" err="1">
                <a:solidFill>
                  <a:srgbClr val="000000"/>
                </a:solidFill>
              </a:rPr>
              <a:t>Ogrlica</a:t>
            </a:r>
            <a:r>
              <a:rPr lang="en-GB" altLang="sr-Latn-RS" sz="2800" dirty="0">
                <a:solidFill>
                  <a:srgbClr val="000000"/>
                </a:solidFill>
              </a:rPr>
              <a:t>")</a:t>
            </a:r>
            <a:endParaRPr lang="hr-HR" altLang="sr-Latn-RS" sz="28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0"/>
              </a:spcBef>
            </a:pPr>
            <a:r>
              <a:rPr lang="hr-HR" altLang="sr-Latn-RS" sz="2400" dirty="0">
                <a:solidFill>
                  <a:srgbClr val="000000"/>
                </a:solidFill>
              </a:rPr>
              <a:t>Aulo Gelije uspoređivao s Menandrovim </a:t>
            </a:r>
          </a:p>
          <a:p>
            <a:pPr marL="457200" lvl="1" indent="0" eaLnBrk="1" hangingPunct="1">
              <a:spcBef>
                <a:spcPts val="0"/>
              </a:spcBef>
              <a:buNone/>
            </a:pPr>
            <a:r>
              <a:rPr lang="hr-HR" altLang="sr-Latn-RS" sz="2400" dirty="0">
                <a:solidFill>
                  <a:srgbClr val="000000"/>
                </a:solidFill>
              </a:rPr>
              <a:t>originalom</a:t>
            </a:r>
          </a:p>
          <a:p>
            <a:pPr eaLnBrk="1" hangingPunct="1">
              <a:spcBef>
                <a:spcPts val="0"/>
              </a:spcBef>
            </a:pPr>
            <a:r>
              <a:rPr lang="hr-HR" altLang="sr-Latn-RS" sz="2800" u="sng" dirty="0">
                <a:solidFill>
                  <a:srgbClr val="000000"/>
                </a:solidFill>
              </a:rPr>
              <a:t>G</a:t>
            </a:r>
            <a:r>
              <a:rPr lang="en-GB" altLang="sr-Latn-RS" sz="2800" u="sng" dirty="0" err="1">
                <a:solidFill>
                  <a:srgbClr val="000000"/>
                </a:solidFill>
              </a:rPr>
              <a:t>rčk</a:t>
            </a:r>
            <a:r>
              <a:rPr lang="hr-HR" altLang="sr-Latn-RS" sz="2800" u="sng" dirty="0">
                <a:solidFill>
                  <a:srgbClr val="000000"/>
                </a:solidFill>
              </a:rPr>
              <a:t>i</a:t>
            </a:r>
            <a:r>
              <a:rPr lang="hr-HR" altLang="sr-Latn-RS" sz="2800" dirty="0">
                <a:solidFill>
                  <a:srgbClr val="000000"/>
                </a:solidFill>
              </a:rPr>
              <a:t> naslovi: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endParaRPr lang="hr-HR" altLang="sr-Latn-RS" sz="28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hr-HR" altLang="sr-Latn-RS" sz="2800" i="1" dirty="0">
                <a:solidFill>
                  <a:srgbClr val="000000"/>
                </a:solidFill>
              </a:rPr>
              <a:t>    </a:t>
            </a:r>
            <a:r>
              <a:rPr lang="en-GB" altLang="sr-Latn-RS" sz="2800" i="1" dirty="0">
                <a:solidFill>
                  <a:srgbClr val="000000"/>
                </a:solidFill>
              </a:rPr>
              <a:t>Ex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hautou</a:t>
            </a:r>
            <a:r>
              <a:rPr lang="en-GB" altLang="sr-Latn-RS" sz="2800" i="1" dirty="0">
                <a:solidFill>
                  <a:srgbClr val="000000"/>
                </a:solidFill>
              </a:rPr>
              <a:t>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hestos</a:t>
            </a:r>
            <a:r>
              <a:rPr lang="en-GB" altLang="sr-Latn-RS" sz="2800" dirty="0">
                <a:solidFill>
                  <a:srgbClr val="000000"/>
                </a:solidFill>
              </a:rPr>
              <a:t> ("Na </a:t>
            </a:r>
            <a:r>
              <a:rPr lang="hr-HR" altLang="sr-Latn-RS" sz="2800" dirty="0">
                <a:solidFill>
                  <a:srgbClr val="000000"/>
                </a:solidFill>
              </a:rPr>
              <a:t>	</a:t>
            </a:r>
            <a:r>
              <a:rPr lang="en-GB" altLang="sr-Latn-RS" sz="2800" dirty="0" err="1">
                <a:solidFill>
                  <a:srgbClr val="000000"/>
                </a:solidFill>
              </a:rPr>
              <a:t>vlastitim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dirty="0" err="1">
                <a:solidFill>
                  <a:srgbClr val="000000"/>
                </a:solidFill>
              </a:rPr>
              <a:t>nogama</a:t>
            </a:r>
            <a:r>
              <a:rPr lang="en-GB" altLang="sr-Latn-RS" sz="2800" dirty="0">
                <a:solidFill>
                  <a:srgbClr val="000000"/>
                </a:solidFill>
              </a:rPr>
              <a:t>"), </a:t>
            </a:r>
            <a:endParaRPr lang="hr-HR" altLang="sr-Latn-RS" sz="2800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hr-HR" altLang="sr-Latn-RS" sz="2800" i="1" dirty="0">
                <a:solidFill>
                  <a:srgbClr val="000000"/>
                </a:solidFill>
              </a:rPr>
              <a:t>   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Gamos</a:t>
            </a:r>
            <a:r>
              <a:rPr lang="en-GB" altLang="sr-Latn-RS" sz="2800" dirty="0">
                <a:solidFill>
                  <a:srgbClr val="000000"/>
                </a:solidFill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</a:rPr>
              <a:t>Brak</a:t>
            </a:r>
            <a:r>
              <a:rPr lang="en-GB" altLang="sr-Latn-RS" sz="2800" dirty="0">
                <a:solidFill>
                  <a:srgbClr val="000000"/>
                </a:solidFill>
              </a:rPr>
              <a:t>"),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Epicleros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hr-HR" altLang="sr-Latn-RS" sz="2800" dirty="0">
                <a:solidFill>
                  <a:srgbClr val="000000"/>
                </a:solidFill>
              </a:rPr>
              <a:t>(</a:t>
            </a:r>
            <a:r>
              <a:rPr lang="en-GB" altLang="sr-Latn-RS" sz="2800" dirty="0">
                <a:solidFill>
                  <a:srgbClr val="000000"/>
                </a:solidFill>
              </a:rPr>
              <a:t>"</a:t>
            </a:r>
            <a:r>
              <a:rPr lang="en-GB" altLang="sr-Latn-RS" sz="2800" dirty="0" err="1">
                <a:solidFill>
                  <a:srgbClr val="000000"/>
                </a:solidFill>
              </a:rPr>
              <a:t>Baštinica</a:t>
            </a:r>
            <a:r>
              <a:rPr lang="en-GB" altLang="sr-Latn-RS" sz="2800" dirty="0">
                <a:solidFill>
                  <a:srgbClr val="000000"/>
                </a:solidFill>
              </a:rPr>
              <a:t>"), </a:t>
            </a:r>
            <a:r>
              <a:rPr lang="hr-HR" altLang="sr-Latn-RS" sz="2800" dirty="0">
                <a:solidFill>
                  <a:srgbClr val="000000"/>
                </a:solidFill>
              </a:rPr>
              <a:t>  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hr-HR" altLang="sr-Latn-RS" sz="2800" i="1" dirty="0">
                <a:solidFill>
                  <a:srgbClr val="000000"/>
                </a:solidFill>
              </a:rPr>
              <a:t>   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Synaristosae</a:t>
            </a:r>
            <a:r>
              <a:rPr lang="en-GB" altLang="sr-Latn-RS" sz="2800" dirty="0">
                <a:solidFill>
                  <a:srgbClr val="000000"/>
                </a:solidFill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</a:rPr>
              <a:t>Uzvanice</a:t>
            </a:r>
            <a:r>
              <a:rPr lang="en-GB" altLang="sr-Latn-RS" sz="2800" dirty="0">
                <a:solidFill>
                  <a:srgbClr val="000000"/>
                </a:solidFill>
              </a:rPr>
              <a:t>"),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Synephebi</a:t>
            </a:r>
            <a:r>
              <a:rPr lang="en-GB" altLang="sr-Latn-RS" sz="2800" dirty="0">
                <a:solidFill>
                  <a:srgbClr val="000000"/>
                </a:solidFill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</a:rPr>
              <a:t>Vršnjaci</a:t>
            </a:r>
            <a:r>
              <a:rPr lang="en-GB" altLang="sr-Latn-RS" sz="2800" dirty="0">
                <a:solidFill>
                  <a:srgbClr val="000000"/>
                </a:solidFill>
              </a:rPr>
              <a:t>") </a:t>
            </a:r>
            <a:endParaRPr lang="hr-HR" altLang="sr-Latn-R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en-GB" altLang="sr-Latn-RS" sz="2800" u="sng" dirty="0" err="1">
                <a:solidFill>
                  <a:srgbClr val="000000"/>
                </a:solidFill>
              </a:rPr>
              <a:t>Latinsk</a:t>
            </a:r>
            <a:r>
              <a:rPr lang="hr-HR" altLang="sr-Latn-RS" sz="2800" u="sng" dirty="0">
                <a:solidFill>
                  <a:srgbClr val="000000"/>
                </a:solidFill>
              </a:rPr>
              <a:t>i</a:t>
            </a:r>
            <a:r>
              <a:rPr lang="hr-HR" altLang="sr-Latn-RS" sz="2800" dirty="0">
                <a:solidFill>
                  <a:srgbClr val="000000"/>
                </a:solidFill>
              </a:rPr>
              <a:t> naslovi: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Epistula</a:t>
            </a:r>
            <a:r>
              <a:rPr lang="en-GB" altLang="sr-Latn-RS" sz="2800" dirty="0">
                <a:solidFill>
                  <a:srgbClr val="000000"/>
                </a:solidFill>
              </a:rPr>
              <a:t> ("Pismo"),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Pugil</a:t>
            </a:r>
            <a:r>
              <a:rPr lang="en-GB" altLang="sr-Latn-RS" sz="2800" dirty="0">
                <a:solidFill>
                  <a:srgbClr val="000000"/>
                </a:solidFill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</a:rPr>
              <a:t>Šakač</a:t>
            </a:r>
            <a:r>
              <a:rPr lang="en-GB" altLang="sr-Latn-RS" sz="2800" dirty="0">
                <a:solidFill>
                  <a:srgbClr val="000000"/>
                </a:solidFill>
              </a:rPr>
              <a:t>") </a:t>
            </a:r>
            <a:endParaRPr lang="hr-HR" altLang="sr-Latn-RS" sz="2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hr-HR" altLang="sr-Latn-RS" sz="2800" u="sng" dirty="0">
                <a:solidFill>
                  <a:srgbClr val="000000"/>
                </a:solidFill>
              </a:rPr>
              <a:t>D</a:t>
            </a:r>
            <a:r>
              <a:rPr lang="en-GB" altLang="sr-Latn-RS" sz="2800" u="sng" dirty="0" err="1">
                <a:solidFill>
                  <a:srgbClr val="000000"/>
                </a:solidFill>
              </a:rPr>
              <a:t>vostruk</a:t>
            </a:r>
            <a:r>
              <a:rPr lang="hr-HR" altLang="sr-Latn-RS" sz="2800" u="sng" dirty="0">
                <a:solidFill>
                  <a:srgbClr val="000000"/>
                </a:solidFill>
              </a:rPr>
              <a:t>i</a:t>
            </a:r>
            <a:r>
              <a:rPr lang="hr-HR" altLang="sr-Latn-RS" sz="2800" dirty="0">
                <a:solidFill>
                  <a:srgbClr val="000000"/>
                </a:solidFill>
              </a:rPr>
              <a:t>, npr.</a:t>
            </a:r>
            <a:r>
              <a:rPr lang="en-GB" altLang="sr-Latn-RS" sz="2800" dirty="0">
                <a:solidFill>
                  <a:srgbClr val="000000"/>
                </a:solidFill>
              </a:rPr>
              <a:t>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Obolostates</a:t>
            </a:r>
            <a:r>
              <a:rPr lang="en-GB" altLang="sr-Latn-RS" sz="2800" i="1" dirty="0">
                <a:solidFill>
                  <a:srgbClr val="000000"/>
                </a:solidFill>
              </a:rPr>
              <a:t> / </a:t>
            </a:r>
            <a:r>
              <a:rPr lang="en-GB" altLang="sr-Latn-RS" sz="2800" i="1" dirty="0" err="1">
                <a:solidFill>
                  <a:srgbClr val="000000"/>
                </a:solidFill>
              </a:rPr>
              <a:t>Faenerator</a:t>
            </a:r>
            <a:r>
              <a:rPr lang="en-GB" altLang="sr-Latn-RS" sz="2800" dirty="0">
                <a:solidFill>
                  <a:srgbClr val="000000"/>
                </a:solidFill>
              </a:rPr>
              <a:t> ("</a:t>
            </a:r>
            <a:r>
              <a:rPr lang="en-GB" altLang="sr-Latn-RS" sz="2800" dirty="0" err="1">
                <a:solidFill>
                  <a:srgbClr val="000000"/>
                </a:solidFill>
              </a:rPr>
              <a:t>Zelenaš</a:t>
            </a:r>
            <a:r>
              <a:rPr lang="en-GB" altLang="sr-Latn-RS" sz="2800" dirty="0">
                <a:solidFill>
                  <a:srgbClr val="000000"/>
                </a:solidFill>
              </a:rPr>
              <a:t>")</a:t>
            </a:r>
            <a:endParaRPr lang="hr-HR" altLang="sr-Latn-RS" sz="28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0"/>
              </a:spcBef>
            </a:pPr>
            <a:r>
              <a:rPr lang="hr-HR" altLang="sr-Latn-RS" sz="2400" i="1" dirty="0">
                <a:solidFill>
                  <a:srgbClr val="000000"/>
                </a:solidFill>
              </a:rPr>
              <a:t>Obolostates </a:t>
            </a:r>
            <a:r>
              <a:rPr lang="hr-HR" altLang="sr-Latn-RS" sz="2400" dirty="0">
                <a:solidFill>
                  <a:srgbClr val="000000"/>
                </a:solidFill>
              </a:rPr>
              <a:t>je pred 30-ak godina otkriven na papirusu u spaljenoj knjižnici u Herkulaneju (c. 400-500 stihova)</a:t>
            </a:r>
            <a:endParaRPr lang="hr-HR" altLang="sr-Latn-RS" sz="24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0" y="304800"/>
            <a:ext cx="342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latin typeface="Times New Roman" pitchFamily="18" charset="0"/>
              </a:rPr>
              <a:t>Stav suvremenika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59835"/>
            <a:ext cx="7632848" cy="5040560"/>
          </a:xfrm>
        </p:spPr>
        <p:txBody>
          <a:bodyPr/>
          <a:lstStyle/>
          <a:p>
            <a:pPr eaLnBrk="1" hangingPunct="1"/>
            <a:r>
              <a:rPr lang="hr-HR" altLang="sr-Latn-RS" dirty="0"/>
              <a:t>Vrlo hvaljen pisac, u kanonu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dirty="0"/>
              <a:t>	2/1.st.pr.Kr. na prvom mjestu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dirty="0"/>
          </a:p>
          <a:p>
            <a:pPr eaLnBrk="1" hangingPunct="1"/>
            <a:r>
              <a:rPr lang="hr-HR" altLang="sr-Latn-RS" dirty="0" err="1"/>
              <a:t>Horacije</a:t>
            </a:r>
            <a:r>
              <a:rPr lang="hr-HR" altLang="sr-Latn-RS" dirty="0"/>
              <a:t> se divi njegovoj ozbiljnosti, </a:t>
            </a:r>
          </a:p>
          <a:p>
            <a:pPr marL="0" indent="0" eaLnBrk="1" hangingPunct="1">
              <a:buNone/>
            </a:pPr>
            <a:r>
              <a:rPr lang="hr-HR" altLang="sr-Latn-RS" dirty="0"/>
              <a:t>   Varon zapletima, oboje dubini osjećaja </a:t>
            </a:r>
          </a:p>
          <a:p>
            <a:pPr lvl="1" eaLnBrk="1" hangingPunct="1"/>
            <a:r>
              <a:rPr lang="hr-HR" altLang="sr-Latn-RS" dirty="0"/>
              <a:t>Radnja je važnija od karaktera </a:t>
            </a:r>
          </a:p>
          <a:p>
            <a:pPr lvl="2" eaLnBrk="1" hangingPunct="1"/>
            <a:r>
              <a:rPr lang="hr-HR" altLang="sr-Latn-RS" dirty="0"/>
              <a:t>to se, nažalost, u fragmentima ne vidi</a:t>
            </a:r>
          </a:p>
          <a:p>
            <a:pPr eaLnBrk="1" hangingPunct="1"/>
            <a:r>
              <a:rPr lang="hr-HR" altLang="sr-Latn-RS" dirty="0"/>
              <a:t>Ciceron prigovara čistoći jezika </a:t>
            </a:r>
          </a:p>
          <a:p>
            <a:pPr lvl="1" eaLnBrk="1" hangingPunct="1"/>
            <a:r>
              <a:rPr lang="hr-HR" altLang="sr-Latn-RS" dirty="0" err="1"/>
              <a:t>Preumjetna</a:t>
            </a:r>
            <a:r>
              <a:rPr lang="hr-HR" altLang="sr-Latn-RS" dirty="0"/>
              <a:t> imitacija </a:t>
            </a:r>
            <a:r>
              <a:rPr lang="hr-HR" altLang="sr-Latn-RS" dirty="0" err="1"/>
              <a:t>Plauta</a:t>
            </a:r>
            <a:endParaRPr lang="en-GB" altLang="sr-Latn-R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65417" y="14469"/>
            <a:ext cx="335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latin typeface="Times New Roman" pitchFamily="18" charset="0"/>
              </a:rPr>
              <a:t>Karakteristike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7920880" cy="5832648"/>
          </a:xfrm>
        </p:spPr>
        <p:txBody>
          <a:bodyPr/>
          <a:lstStyle/>
          <a:p>
            <a:pPr eaLnBrk="1" hangingPunct="1"/>
            <a:r>
              <a:rPr lang="hr-HR" altLang="sr-Latn-RS" sz="2800" dirty="0"/>
              <a:t>Najzastupljeniji uzor mu je </a:t>
            </a:r>
          </a:p>
          <a:p>
            <a:pPr marL="0" indent="0" eaLnBrk="1" hangingPunct="1">
              <a:buNone/>
            </a:pPr>
            <a:r>
              <a:rPr lang="hr-HR" altLang="sr-Latn-RS" sz="2800" dirty="0"/>
              <a:t>    </a:t>
            </a:r>
            <a:r>
              <a:rPr lang="hr-HR" altLang="sr-Latn-RS" sz="2800" dirty="0" err="1"/>
              <a:t>Menandar</a:t>
            </a:r>
            <a:endParaRPr lang="hr-HR" altLang="sr-Latn-RS" sz="2800" dirty="0"/>
          </a:p>
          <a:p>
            <a:pPr lvl="1" eaLnBrk="1" hangingPunct="1"/>
            <a:r>
              <a:rPr lang="hr-HR" altLang="sr-Latn-RS" sz="2400" dirty="0"/>
              <a:t>Imitira i srednju i novu atičku komediju	</a:t>
            </a:r>
          </a:p>
          <a:p>
            <a:pPr eaLnBrk="1" hangingPunct="1"/>
            <a:r>
              <a:rPr lang="hr-HR" altLang="sr-Latn-RS" sz="2800" dirty="0"/>
              <a:t>Za razliku od Plauta nema naslova po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hr-HR" altLang="sr-Latn-RS" sz="2800" dirty="0"/>
              <a:t>    imenima robova, ni kontaminacije</a:t>
            </a:r>
            <a:r>
              <a:rPr lang="en-GB" altLang="sr-Latn-RS" sz="2800" dirty="0"/>
              <a:t> </a:t>
            </a:r>
            <a:r>
              <a:rPr lang="hr-HR" altLang="sr-Latn-RS" sz="2800" dirty="0"/>
              <a:t>(„križanja”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hr-HR" altLang="sr-Latn-RS" sz="2800" dirty="0"/>
              <a:t>    dviju ili više originalnih grčkih komedija) </a:t>
            </a:r>
          </a:p>
          <a:p>
            <a:pPr lvl="1" eaLnBrk="1" hangingPunct="1"/>
            <a:r>
              <a:rPr lang="hr-HR" altLang="sr-Latn-RS" sz="2400" dirty="0"/>
              <a:t>Bez obraćanja publici, bez rimskih aluzija</a:t>
            </a:r>
          </a:p>
          <a:p>
            <a:pPr eaLnBrk="1" hangingPunct="1"/>
            <a:r>
              <a:rPr lang="hr-HR" altLang="sr-Latn-RS" sz="2800" dirty="0"/>
              <a:t>Učeniji i “heleniziraniji”, kao i rimska kultura tog doba</a:t>
            </a:r>
            <a:endParaRPr lang="en-GB" altLang="sr-Latn-RS" sz="2800" dirty="0"/>
          </a:p>
          <a:p>
            <a:pPr lvl="1" eaLnBrk="1" hangingPunct="1"/>
            <a:r>
              <a:rPr lang="hr-HR" altLang="sr-Latn-RS" sz="2400" dirty="0"/>
              <a:t>Ozbiljne (</a:t>
            </a:r>
            <a:r>
              <a:rPr lang="hr-HR" altLang="sr-Latn-RS" sz="2400" i="1" dirty="0"/>
              <a:t>graves</a:t>
            </a:r>
            <a:r>
              <a:rPr lang="hr-HR" altLang="sr-Latn-RS" sz="2400" dirty="0"/>
              <a:t>)</a:t>
            </a:r>
            <a:r>
              <a:rPr lang="hr-HR" altLang="sr-Latn-RS" sz="2400" i="1" dirty="0"/>
              <a:t> </a:t>
            </a:r>
            <a:r>
              <a:rPr lang="hr-HR" altLang="sr-Latn-RS" sz="2400" dirty="0"/>
              <a:t>misli o moralnim i obiteljskim temama</a:t>
            </a:r>
          </a:p>
          <a:p>
            <a:pPr eaLnBrk="1" hangingPunct="1"/>
            <a:r>
              <a:rPr lang="hr-HR" altLang="sr-Latn-RS" sz="2800" dirty="0"/>
              <a:t>Još uvijek ima mnoštvo različitih metara i sklonost farsi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oaring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aring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377</TotalTime>
  <Words>325</Words>
  <Application>Microsoft Office PowerPoint</Application>
  <PresentationFormat>Prikaz na zaslonu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Soaring</vt:lpstr>
      <vt:lpstr>Caecilius Statius</vt:lpstr>
      <vt:lpstr>PowerPoint prezentacija</vt:lpstr>
      <vt:lpstr>Djela</vt:lpstr>
      <vt:lpstr>Stav suvremenika</vt:lpstr>
      <vt:lpstr>Karakteristike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Caecilius Statius</dc:title>
  <dc:creator>Maja</dc:creator>
  <cp:lastModifiedBy>Maja Matasović</cp:lastModifiedBy>
  <cp:revision>39</cp:revision>
  <dcterms:created xsi:type="dcterms:W3CDTF">2010-04-26T16:20:13Z</dcterms:created>
  <dcterms:modified xsi:type="dcterms:W3CDTF">2024-05-09T07:36:44Z</dcterms:modified>
</cp:coreProperties>
</file>