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4"/>
  </p:notesMasterIdLst>
  <p:sldIdLst>
    <p:sldId id="256" r:id="rId2"/>
    <p:sldId id="280" r:id="rId3"/>
    <p:sldId id="264" r:id="rId4"/>
    <p:sldId id="257" r:id="rId5"/>
    <p:sldId id="258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70" r:id="rId14"/>
    <p:sldId id="275" r:id="rId15"/>
    <p:sldId id="278" r:id="rId16"/>
    <p:sldId id="273" r:id="rId17"/>
    <p:sldId id="277" r:id="rId18"/>
    <p:sldId id="279" r:id="rId19"/>
    <p:sldId id="274" r:id="rId20"/>
    <p:sldId id="276" r:id="rId21"/>
    <p:sldId id="27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284107-3504-4B51-A6C8-FD0BDF0C0F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950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A8F7C74-44F4-434A-A713-B7283D301A94}" type="slidenum">
              <a:rPr lang="hr-HR" altLang="sr-Latn-RS" smtClean="0">
                <a:latin typeface="Times New Roman" pitchFamily="18" charset="0"/>
              </a:rPr>
              <a:pPr eaLnBrk="1" hangingPunct="1"/>
              <a:t>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8301FB9-040A-45C7-B9AA-03A14D38D8F2}" type="slidenum">
              <a:rPr lang="hr-HR" altLang="sr-Latn-RS" smtClean="0">
                <a:latin typeface="Times New Roman" pitchFamily="18" charset="0"/>
              </a:rPr>
              <a:pPr eaLnBrk="1" hangingPunct="1"/>
              <a:t>11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C4F4898-2A20-4C0A-843B-B4B19EA21432}" type="slidenum">
              <a:rPr lang="hr-HR" altLang="sr-Latn-RS" smtClean="0">
                <a:latin typeface="Times New Roman" pitchFamily="18" charset="0"/>
              </a:rPr>
              <a:pPr eaLnBrk="1" hangingPunct="1"/>
              <a:t>12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82E9F30-85CE-4D87-BFA7-93DCBD6EB058}" type="slidenum">
              <a:rPr lang="hr-HR" altLang="sr-Latn-RS" smtClean="0">
                <a:latin typeface="Times New Roman" pitchFamily="18" charset="0"/>
              </a:rPr>
              <a:pPr eaLnBrk="1" hangingPunct="1"/>
              <a:t>13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D718DA8-0291-4978-A86C-2AF08CC8B7D0}" type="slidenum">
              <a:rPr lang="hr-HR" altLang="sr-Latn-RS" smtClean="0">
                <a:latin typeface="Times New Roman" pitchFamily="18" charset="0"/>
              </a:rPr>
              <a:pPr eaLnBrk="1" hangingPunct="1"/>
              <a:t>14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C2A89E7-B924-456E-B617-1283CBE89D22}" type="slidenum">
              <a:rPr lang="hr-HR" altLang="sr-Latn-RS" smtClean="0">
                <a:latin typeface="Times New Roman" pitchFamily="18" charset="0"/>
              </a:rPr>
              <a:pPr eaLnBrk="1" hangingPunct="1"/>
              <a:t>15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Ciceron zove Atilija </a:t>
            </a:r>
            <a:r>
              <a:rPr lang="hr-HR" altLang="sr-Latn-RS" i="1" dirty="0"/>
              <a:t>poeta durissimus </a:t>
            </a:r>
            <a:r>
              <a:rPr lang="hr-HR" altLang="sr-Latn-RS" i="0" dirty="0"/>
              <a:t>= najukočeniji </a:t>
            </a:r>
            <a:r>
              <a:rPr lang="hr-HR" altLang="sr-Latn-RS" i="0" dirty="0">
                <a:sym typeface="Wingdings" panose="05000000000000000000" pitchFamily="2" charset="2"/>
              </a:rPr>
              <a:t>, preveo Sofoklovu Elektru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1845380-3B1F-4649-A9A4-E18F4074E3F3}" type="slidenum">
              <a:rPr lang="hr-HR" altLang="sr-Latn-RS" smtClean="0">
                <a:latin typeface="Times New Roman" pitchFamily="18" charset="0"/>
              </a:rPr>
              <a:pPr eaLnBrk="1" hangingPunct="1"/>
              <a:t>16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AAD274A-DE30-4351-832D-F74C876576B5}" type="slidenum">
              <a:rPr lang="hr-HR" altLang="sr-Latn-RS" smtClean="0">
                <a:latin typeface="Times New Roman" pitchFamily="18" charset="0"/>
              </a:rPr>
              <a:pPr eaLnBrk="1" hangingPunct="1"/>
              <a:t>17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612039E-52BC-4874-A8D7-18E6ADCB7347}" type="slidenum">
              <a:rPr lang="hr-HR" altLang="sr-Latn-RS" smtClean="0">
                <a:latin typeface="Times New Roman" pitchFamily="18" charset="0"/>
              </a:rPr>
              <a:pPr eaLnBrk="1" hangingPunct="1"/>
              <a:t>19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556158A-3AFA-4C12-BC7F-C9840EF2984B}" type="slidenum">
              <a:rPr lang="hr-HR" altLang="sr-Latn-RS" smtClean="0">
                <a:latin typeface="Times New Roman" pitchFamily="18" charset="0"/>
              </a:rPr>
              <a:pPr eaLnBrk="1" hangingPunct="1"/>
              <a:t>20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FB3E541-5F18-4368-89BF-D167580B0A30}" type="slidenum">
              <a:rPr lang="hr-HR" altLang="sr-Latn-RS" smtClean="0">
                <a:latin typeface="Times New Roman" pitchFamily="18" charset="0"/>
              </a:rPr>
              <a:pPr eaLnBrk="1" hangingPunct="1"/>
              <a:t>21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5812CF-58FD-4C90-80CB-6C4157F6714D}" type="slidenum">
              <a:rPr lang="hr-HR" altLang="sr-Latn-RS" smtClean="0">
                <a:latin typeface="Times New Roman" pitchFamily="18" charset="0"/>
              </a:rPr>
              <a:pPr eaLnBrk="1" hangingPunct="1"/>
              <a:t>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891CF3C-3518-480E-BD02-9EDCC17AFC6A}" type="slidenum">
              <a:rPr lang="hr-HR" altLang="sr-Latn-RS" smtClean="0">
                <a:latin typeface="Times New Roman" pitchFamily="18" charset="0"/>
              </a:rPr>
              <a:pPr eaLnBrk="1" hangingPunct="1"/>
              <a:t>22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898040A-2D2F-43DF-A61E-2D9946E9123D}" type="slidenum">
              <a:rPr lang="hr-HR" altLang="sr-Latn-RS" smtClean="0">
                <a:latin typeface="Times New Roman" pitchFamily="18" charset="0"/>
              </a:rPr>
              <a:pPr eaLnBrk="1" hangingPunct="1"/>
              <a:t>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B505828-9C4B-4F9E-8429-4A158CE47890}" type="slidenum">
              <a:rPr lang="hr-HR" altLang="sr-Latn-RS" smtClean="0">
                <a:latin typeface="Times New Roman" pitchFamily="18" charset="0"/>
              </a:rPr>
              <a:pPr eaLnBrk="1" hangingPunct="1"/>
              <a:t>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9502BC8-A356-49B0-9E29-B249542D95C2}" type="slidenum">
              <a:rPr lang="hr-HR" altLang="sr-Latn-RS" smtClean="0">
                <a:latin typeface="Times New Roman" pitchFamily="18" charset="0"/>
              </a:rPr>
              <a:pPr eaLnBrk="1" hangingPunct="1"/>
              <a:t>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781B4A-658E-4903-9A1D-C29A5F514DDC}" type="slidenum">
              <a:rPr lang="hr-HR" altLang="sr-Latn-RS" smtClean="0">
                <a:latin typeface="Times New Roman" pitchFamily="18" charset="0"/>
              </a:rPr>
              <a:pPr eaLnBrk="1" hangingPunct="1"/>
              <a:t>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AB79C45-07D0-4BAB-94E0-584C02DC43C0}" type="slidenum">
              <a:rPr lang="hr-HR" altLang="sr-Latn-RS" smtClean="0">
                <a:latin typeface="Times New Roman" pitchFamily="18" charset="0"/>
              </a:rPr>
              <a:pPr eaLnBrk="1" hangingPunct="1"/>
              <a:t>8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CF11485-5FC6-4B45-9A95-65465F3027D2}" type="slidenum">
              <a:rPr lang="hr-HR" altLang="sr-Latn-RS" smtClean="0">
                <a:latin typeface="Times New Roman" pitchFamily="18" charset="0"/>
              </a:rPr>
              <a:pPr eaLnBrk="1" hangingPunct="1"/>
              <a:t>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1B31CA0-B4D2-4633-ABE7-37CB296C092B}" type="slidenum">
              <a:rPr lang="hr-HR" altLang="sr-Latn-RS" smtClean="0">
                <a:latin typeface="Times New Roman" pitchFamily="18" charset="0"/>
              </a:rPr>
              <a:pPr eaLnBrk="1" hangingPunct="1"/>
              <a:t>10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1EC9A67-0129-490D-B2D6-9A7FC9B3AD2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7427485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61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47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97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48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3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4685C-2001-40F5-A44C-6F2FEE9BD50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171976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72E62-1CA4-4174-B08F-F2B3D760434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91249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8432B388-F51C-45BE-AFAB-79D25874EE6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538554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8DAFC0A7-A672-4B3B-AD77-0F52518480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775091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36989-8203-4457-B409-A5173828FEC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94569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133A7-0764-4F90-97C7-0238F73AE12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171222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15212-51E7-493D-B984-3671132BAE1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621209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C02BD-EB64-4AF0-80B4-C05FD574B27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548134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5F44C-26E2-41EB-8849-04A1B2776C5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97080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D7CEE-C8F5-4581-B529-CACEC6AEC54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43077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37171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220098"/>
            <a:ext cx="2182534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2845509"/>
            <a:ext cx="311241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039659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43468"/>
            <a:ext cx="6858000" cy="3618898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hr-HR" sz="6300" b="1">
                <a:latin typeface="Book Antiqua" panose="02040602050305030304" pitchFamily="18" charset="0"/>
              </a:rPr>
              <a:t>Fragmentarno očuvana rimska komedija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22944"/>
          <a:stretch/>
        </p:blipFill>
        <p:spPr bwMode="auto"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697" y="652462"/>
            <a:ext cx="4072115" cy="2560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b="1" dirty="0">
                <a:latin typeface="Palatino Linotype" panose="02040502050505030304" pitchFamily="18" charset="0"/>
              </a:rPr>
              <a:t>Kvint </a:t>
            </a:r>
            <a:r>
              <a:rPr lang="en-US" b="1" dirty="0" err="1">
                <a:latin typeface="Palatino Linotype" panose="02040502050505030304" pitchFamily="18" charset="0"/>
              </a:rPr>
              <a:t>Enije</a:t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 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(</a:t>
            </a:r>
            <a:r>
              <a:rPr lang="en-US" b="1" i="1" dirty="0">
                <a:latin typeface="Palatino Linotype" panose="02040502050505030304" pitchFamily="18" charset="0"/>
              </a:rPr>
              <a:t>Quintus </a:t>
            </a:r>
            <a:r>
              <a:rPr lang="en-US" b="1" i="1" dirty="0" err="1">
                <a:latin typeface="Palatino Linotype" panose="02040502050505030304" pitchFamily="18" charset="0"/>
              </a:rPr>
              <a:t>Ennius</a:t>
            </a:r>
            <a:r>
              <a:rPr lang="en-US" b="1" i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5981700"/>
            <a:ext cx="5292080" cy="87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http://www.kunst-fuer-alle.de/english/fine-art/artist/image/roemisch/20807/1/77277/portrait-of-quintus-ennius-(239-169-bc)/</a:t>
            </a: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404664"/>
            <a:ext cx="7655768" cy="607233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239.-169.g.pr.Kr., iz Rudija u Kalabriji (trojezično područje)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Rim ga je doveo Katon Stariji 204.g.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Učitelj i pisac drama 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smatra da je zadatak pjesništva da poučava ljude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Dobio je rimsko građansko pravo (ugled!)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Najviše sačuvanih fragmenata u arhajskom razdoblju</a:t>
            </a:r>
            <a:endParaRPr lang="en-GB" altLang="sr-Latn-RS" sz="28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5888"/>
            <a:ext cx="8100392" cy="66262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Početak rimske satire: </a:t>
            </a:r>
            <a:r>
              <a:rPr lang="hr-HR" sz="2800" i="1" dirty="0">
                <a:latin typeface="Palatino Linotype" pitchFamily="18" charset="0"/>
              </a:rPr>
              <a:t>Saturae </a:t>
            </a:r>
            <a:r>
              <a:rPr lang="hr-HR" sz="2800" dirty="0">
                <a:latin typeface="Palatino Linotype" pitchFamily="18" charset="0"/>
              </a:rPr>
              <a:t>(4 ili 6 knjiga u raznim metrima)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Hedyphagetica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Sladokustvo</a:t>
            </a:r>
            <a:r>
              <a:rPr lang="hr-HR" sz="2800" i="1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šaljivi gastronomski ep; očuvano 11 stihova u heksametrima</a:t>
            </a:r>
          </a:p>
          <a:p>
            <a:pPr eaLnBrk="1" hangingPunct="1">
              <a:defRPr/>
            </a:pPr>
            <a:r>
              <a:rPr lang="hr-HR" sz="2800" dirty="0" err="1">
                <a:latin typeface="Palatino Linotype" pitchFamily="18" charset="0"/>
              </a:rPr>
              <a:t>Kvazifilozofija</a:t>
            </a:r>
            <a:r>
              <a:rPr lang="hr-HR" sz="2800" dirty="0">
                <a:latin typeface="Palatino Linotype" pitchFamily="18" charset="0"/>
              </a:rPr>
              <a:t>: </a:t>
            </a:r>
            <a:r>
              <a:rPr lang="hr-HR" sz="2800" i="1" dirty="0" err="1">
                <a:latin typeface="Palatino Linotype" pitchFamily="18" charset="0"/>
              </a:rPr>
              <a:t>Euhemerus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Epicharmus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Protrepticus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Nagovor na filozofiju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Scipio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– pjesma pohvalnica u čast pobjednika kod Zame</a:t>
            </a:r>
            <a:endParaRPr lang="hr-HR" sz="28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Epigrami (za sebe i Scipiona)</a:t>
            </a:r>
          </a:p>
          <a:p>
            <a:pPr eaLnBrk="1" hangingPunct="1">
              <a:defRPr/>
            </a:pPr>
            <a:r>
              <a:rPr lang="hr-HR" sz="2800" i="1" dirty="0">
                <a:latin typeface="Palatino Linotype" pitchFamily="18" charset="0"/>
              </a:rPr>
              <a:t>Annales </a:t>
            </a:r>
            <a:r>
              <a:rPr lang="hr-HR" sz="2800" dirty="0">
                <a:latin typeface="Palatino Linotype" pitchFamily="18" charset="0"/>
              </a:rPr>
              <a:t>- prvi rimski ep u heksametru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 8 knjiga, oko 600 stihova u 437 fragmenata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kronološki, većinom vojna povijest od početka do suvremenog doba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Cijenjene koturnate i pretekste (</a:t>
            </a:r>
            <a:r>
              <a:rPr lang="hr-HR" sz="2800" i="1" dirty="0">
                <a:latin typeface="Palatino Linotype" pitchFamily="18" charset="0"/>
              </a:rPr>
              <a:t>Ambrakija </a:t>
            </a:r>
            <a:r>
              <a:rPr lang="hr-HR" sz="2800" dirty="0">
                <a:latin typeface="Palatino Linotype" pitchFamily="18" charset="0"/>
              </a:rPr>
              <a:t>i</a:t>
            </a:r>
            <a:r>
              <a:rPr lang="hr-HR" sz="2800" i="1" dirty="0">
                <a:latin typeface="Palatino Linotype" pitchFamily="18" charset="0"/>
              </a:rPr>
              <a:t> Sabinjanke</a:t>
            </a:r>
            <a:r>
              <a:rPr lang="hr-HR" sz="2800" dirty="0">
                <a:latin typeface="Palatino Linotype" pitchFamily="18" charset="0"/>
              </a:rPr>
              <a:t>)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Komedije 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2205038"/>
            <a:ext cx="7206382" cy="3890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i="1" dirty="0">
                <a:solidFill>
                  <a:srgbClr val="000000"/>
                </a:solidFill>
                <a:latin typeface="Palatino Linotype" pitchFamily="18" charset="0"/>
              </a:rPr>
              <a:t>Caupuncula / </a:t>
            </a:r>
            <a:r>
              <a:rPr lang="hr-HR" sz="2800" dirty="0">
                <a:solidFill>
                  <a:srgbClr val="000000"/>
                </a:solidFill>
                <a:latin typeface="Palatino Linotype" pitchFamily="18" charset="0"/>
              </a:rPr>
              <a:t>Krčmarica </a:t>
            </a:r>
          </a:p>
          <a:p>
            <a:pPr eaLnBrk="1" hangingPunct="1">
              <a:defRPr/>
            </a:pPr>
            <a:r>
              <a:rPr lang="hr-HR" sz="2800" i="1" dirty="0">
                <a:solidFill>
                  <a:srgbClr val="000000"/>
                </a:solidFill>
                <a:latin typeface="Palatino Linotype" pitchFamily="18" charset="0"/>
              </a:rPr>
              <a:t>Pancratiastes / </a:t>
            </a:r>
            <a:r>
              <a:rPr lang="hr-HR" sz="2800" dirty="0">
                <a:solidFill>
                  <a:srgbClr val="000000"/>
                </a:solidFill>
                <a:latin typeface="Palatino Linotype" pitchFamily="18" charset="0"/>
              </a:rPr>
              <a:t>Hrvač</a:t>
            </a:r>
            <a:r>
              <a:rPr lang="en-GB" sz="2800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eaLnBrk="1" hangingPunct="1">
              <a:defRPr/>
            </a:pPr>
            <a:endParaRPr lang="hr-HR" sz="2800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Navodno nije bio pretjerano dobar u tom žanru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kanon je ušao na posljednjem mjestu, </a:t>
            </a:r>
            <a:r>
              <a:rPr lang="hr-HR" sz="2400" i="1" dirty="0">
                <a:latin typeface="Palatino Linotype" pitchFamily="18" charset="0"/>
              </a:rPr>
              <a:t>causa antiquitatis </a:t>
            </a:r>
            <a:r>
              <a:rPr lang="hr-HR" sz="2400" dirty="0">
                <a:latin typeface="Palatino Linotype" pitchFamily="18" charset="0"/>
              </a:rPr>
              <a:t>= zato jer je star</a:t>
            </a:r>
            <a:endParaRPr lang="en-GB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Akvilije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Aquilius)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Autor barem jedne palijate: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Beoćanka</a:t>
            </a:r>
            <a:r>
              <a:rPr lang="hr-HR" sz="2400" i="1" dirty="0">
                <a:latin typeface="Palatino Linotype" pitchFamily="18" charset="0"/>
              </a:rPr>
              <a:t> (Boeotia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~ Blizanci (</a:t>
            </a:r>
            <a:r>
              <a:rPr lang="hr-HR" sz="2400" i="1" dirty="0">
                <a:latin typeface="Palatino Linotype" pitchFamily="18" charset="0"/>
              </a:rPr>
              <a:t>Gemini</a:t>
            </a:r>
            <a:r>
              <a:rPr lang="hr-HR" sz="2400" dirty="0">
                <a:latin typeface="Palatino Linotype" pitchFamily="18" charset="0"/>
              </a:rPr>
              <a:t>), Starica </a:t>
            </a:r>
            <a:r>
              <a:rPr lang="hr-HR" sz="2400" i="1" dirty="0">
                <a:latin typeface="Palatino Linotype" pitchFamily="18" charset="0"/>
              </a:rPr>
              <a:t>(Anus</a:t>
            </a:r>
            <a:r>
              <a:rPr lang="hr-HR" sz="2400" dirty="0">
                <a:latin typeface="Palatino Linotype" pitchFamily="18" charset="0"/>
              </a:rPr>
              <a:t>), Dvaput zavedena (</a:t>
            </a:r>
            <a:r>
              <a:rPr lang="hr-HR" sz="2400" i="1" dirty="0">
                <a:latin typeface="Palatino Linotype" pitchFamily="18" charset="0"/>
              </a:rPr>
              <a:t>Bis compressa</a:t>
            </a:r>
            <a:r>
              <a:rPr lang="hr-HR" sz="2400" dirty="0">
                <a:latin typeface="Palatino Linotype" pitchFamily="18" charset="0"/>
              </a:rPr>
              <a:t>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24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Varon neke pripisuje Plautu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B136A7F-8703-4FA7-80B1-874F5E75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716B2278-BFC9-43BE-9620-278464A4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0"/>
            <a:ext cx="84177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E4CD00E4-F77A-49A5-A54B-A542D0DE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0"/>
            <a:ext cx="8382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17158038-9069-44CB-8794-762B5429B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5286375"/>
            <a:ext cx="1597819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45056AB-07D8-43D9-9343-AB85199A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5238750"/>
            <a:ext cx="1271588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32" y="1023257"/>
            <a:ext cx="2426312" cy="4767943"/>
          </a:xfrm>
          <a:effectLst/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>
                <a:latin typeface="Palatino Linotype" pitchFamily="18" charset="0"/>
              </a:rPr>
              <a:t>Poznati autori palijata iz</a:t>
            </a:r>
            <a:r>
              <a:rPr lang="hr-HR"/>
              <a:t> </a:t>
            </a:r>
            <a:r>
              <a:rPr lang="hr-HR">
                <a:latin typeface="Palatino Linotype" pitchFamily="18" charset="0"/>
              </a:rPr>
              <a:t>2.st.pr.Kr.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83D8662-D21C-4B0A-A8A5-EA1E5DEB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7538" cy="6858001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69788" y="426084"/>
            <a:ext cx="4822508" cy="564610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Licinije Imbrik (</a:t>
            </a:r>
            <a:r>
              <a:rPr lang="hr-HR" i="1" dirty="0">
                <a:latin typeface="Palatino Linotype" pitchFamily="18" charset="0"/>
              </a:rPr>
              <a:t>Licinius Imbrex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Marko Atilije (</a:t>
            </a:r>
            <a:r>
              <a:rPr lang="hr-HR" i="1" dirty="0">
                <a:latin typeface="Palatino Linotype" pitchFamily="18" charset="0"/>
              </a:rPr>
              <a:t>Marcus Atilius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Ženomrzac (</a:t>
            </a:r>
            <a:r>
              <a:rPr lang="hr-HR" sz="2400" i="1" dirty="0">
                <a:latin typeface="Palatino Linotype" pitchFamily="18" charset="0"/>
              </a:rPr>
              <a:t>Misogynus</a:t>
            </a:r>
            <a:r>
              <a:rPr lang="hr-HR" sz="2400" dirty="0">
                <a:latin typeface="Palatino Linotype" pitchFamily="18" charset="0"/>
              </a:rPr>
              <a:t>)</a:t>
            </a:r>
            <a:r>
              <a:rPr lang="hr-HR" sz="2400" i="1" dirty="0">
                <a:latin typeface="Palatino Linotype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Luscije Lanuvin (</a:t>
            </a:r>
            <a:r>
              <a:rPr lang="hr-HR" i="1" dirty="0">
                <a:latin typeface="Palatino Linotype" pitchFamily="18" charset="0"/>
              </a:rPr>
              <a:t>Luscius Lanuvinus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hr-HR" dirty="0"/>
              <a:t>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Terencijev neprijatelj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Avet (</a:t>
            </a:r>
            <a:r>
              <a:rPr lang="hr-HR" sz="2400" i="1" dirty="0">
                <a:latin typeface="Palatino Linotype" pitchFamily="18" charset="0"/>
              </a:rPr>
              <a:t>Phasma; </a:t>
            </a:r>
            <a:r>
              <a:rPr lang="hr-HR" sz="2400" dirty="0">
                <a:latin typeface="Palatino Linotype" pitchFamily="18" charset="0"/>
              </a:rPr>
              <a:t>Menandrova), Blago (</a:t>
            </a:r>
            <a:r>
              <a:rPr lang="hr-HR" sz="2400" i="1" dirty="0">
                <a:latin typeface="Palatino Linotype" pitchFamily="18" charset="0"/>
              </a:rPr>
              <a:t>Thesaurus</a:t>
            </a:r>
            <a:r>
              <a:rPr lang="hr-HR" sz="2400" dirty="0">
                <a:latin typeface="Palatino Linotype" pitchFamily="18" charset="0"/>
              </a:rPr>
              <a:t>)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Kvint Trabeja</a:t>
            </a:r>
            <a:b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(Quintus Trabea)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3837829" y="685800"/>
            <a:ext cx="4789439" cy="5623519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3?/2. st.pr.Kr. (možda i togate?)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Navodno pobuđivao strastvene reakcije kod gledatelja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Očuvana samo 2 fragmenta </a:t>
            </a:r>
          </a:p>
          <a:p>
            <a:pPr lvl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od kojih je jedan:</a:t>
            </a:r>
          </a:p>
          <a:p>
            <a:pPr eaLnBrk="1" hangingPunct="1"/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Ego voluptatem animi nimiam summum esse errorem arbitror.</a:t>
            </a: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= </a:t>
            </a:r>
            <a:r>
              <a:rPr lang="hr-HR" altLang="sr-Latn-R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Ja smatram da je preveliki užitak duha najveća greška.</a:t>
            </a: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Sekst Turpilije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(Sextus Turpilius)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2.st.pr.Kr. (umire 103.g.pr.Kr.)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Izvođen još u Ciceronovo doba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Računa se kao posljednji autor palijata (nekoliko s mitološkom temom)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Vještakinja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Demiurgus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Baštinica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Epiclerus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Hetera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Hetaera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Leukađanka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Leucadia – 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 Sapfi), Dijete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Paedium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Ocoljubac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Philopator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 ...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20349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0"/>
            <a:ext cx="3851920" cy="29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080" y="955950"/>
            <a:ext cx="9144000" cy="2016125"/>
          </a:xfrm>
        </p:spPr>
        <p:txBody>
          <a:bodyPr/>
          <a:lstStyle/>
          <a:p>
            <a:pPr eaLnBrk="1" hangingPunct="1">
              <a:defRPr/>
            </a:pPr>
            <a:r>
              <a:rPr lang="hr-HR" sz="6600" b="1" dirty="0">
                <a:latin typeface="Palatino Linotype" pitchFamily="18" charset="0"/>
              </a:rPr>
              <a:t>Togate</a:t>
            </a:r>
            <a:endParaRPr lang="hr-HR" sz="5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Titinije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Titinius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554461" y="685800"/>
            <a:ext cx="5072808" cy="56955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2.st.pr.Kr., nešto prije Terencija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Očuvano 15 naslova i c. 180 stihova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Utjecaj stare atičke komedije?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Vješta karakterizacija likova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Jedan od prvih pisaca togata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Bradonja</a:t>
            </a:r>
            <a:r>
              <a:rPr lang="hr-HR" sz="2400" i="1" dirty="0">
                <a:latin typeface="Palatino Linotype" pitchFamily="18" charset="0"/>
              </a:rPr>
              <a:t> </a:t>
            </a:r>
            <a:r>
              <a:rPr lang="hr-HR" sz="2400" dirty="0">
                <a:latin typeface="Palatino Linotype" pitchFamily="18" charset="0"/>
              </a:rPr>
              <a:t>(</a:t>
            </a:r>
            <a:r>
              <a:rPr lang="hr-HR" sz="2400" i="1" dirty="0">
                <a:latin typeface="Palatino Linotype" pitchFamily="18" charset="0"/>
              </a:rPr>
              <a:t>Barbatus</a:t>
            </a:r>
            <a:r>
              <a:rPr lang="hr-HR" sz="2400" dirty="0">
                <a:latin typeface="Palatino Linotype" pitchFamily="18" charset="0"/>
              </a:rPr>
              <a:t>), Valjari sukna (</a:t>
            </a:r>
            <a:r>
              <a:rPr lang="hr-HR" sz="2400" i="1" dirty="0">
                <a:latin typeface="Palatino Linotype" pitchFamily="18" charset="0"/>
              </a:rPr>
              <a:t>Fullonia</a:t>
            </a:r>
            <a:r>
              <a:rPr lang="hr-HR" sz="2400" dirty="0">
                <a:latin typeface="Palatino Linotype" pitchFamily="18" charset="0"/>
              </a:rPr>
              <a:t>), Slijepac (</a:t>
            </a:r>
            <a:r>
              <a:rPr lang="hr-HR" sz="2400" i="1" dirty="0">
                <a:latin typeface="Palatino Linotype" pitchFamily="18" charset="0"/>
              </a:rPr>
              <a:t>Caecus</a:t>
            </a:r>
            <a:r>
              <a:rPr lang="hr-HR" sz="2400" dirty="0">
                <a:latin typeface="Palatino Linotype" pitchFamily="18" charset="0"/>
              </a:rPr>
              <a:t>), Blizanka (</a:t>
            </a:r>
            <a:r>
              <a:rPr lang="hr-HR" sz="2400" i="1" dirty="0">
                <a:latin typeface="Palatino Linotype" pitchFamily="18" charset="0"/>
              </a:rPr>
              <a:t>Gemina</a:t>
            </a:r>
            <a:r>
              <a:rPr lang="hr-HR" sz="2400" dirty="0">
                <a:latin typeface="Palatino Linotype" pitchFamily="18" charset="0"/>
              </a:rPr>
              <a:t>), Pravnica (</a:t>
            </a:r>
            <a:r>
              <a:rPr lang="hr-HR" sz="2400" i="1" dirty="0">
                <a:latin typeface="Palatino Linotype" pitchFamily="18" charset="0"/>
              </a:rPr>
              <a:t>Iurisperita</a:t>
            </a:r>
            <a:r>
              <a:rPr lang="hr-HR" sz="2400" dirty="0">
                <a:latin typeface="Palatino Linotype" pitchFamily="18" charset="0"/>
              </a:rPr>
              <a:t>), Frulašica (</a:t>
            </a:r>
            <a:r>
              <a:rPr lang="hr-HR" sz="2400" i="1" dirty="0">
                <a:latin typeface="Palatino Linotype" pitchFamily="18" charset="0"/>
              </a:rPr>
              <a:t>Tibicina</a:t>
            </a:r>
            <a:r>
              <a:rPr lang="hr-HR" sz="2400" dirty="0">
                <a:latin typeface="Palatino Linotype" pitchFamily="18" charset="0"/>
              </a:rPr>
              <a:t>), Pastorka (</a:t>
            </a:r>
            <a:r>
              <a:rPr lang="hr-HR" sz="2400" i="1" dirty="0">
                <a:latin typeface="Palatino Linotype" pitchFamily="18" charset="0"/>
              </a:rPr>
              <a:t>Privigna</a:t>
            </a:r>
            <a:r>
              <a:rPr lang="hr-HR" sz="2400" dirty="0">
                <a:latin typeface="Palatino Linotype" pitchFamily="18" charset="0"/>
              </a:rPr>
              <a:t>), Krivonogi (</a:t>
            </a:r>
            <a:r>
              <a:rPr lang="hr-HR" sz="2400" i="1" dirty="0">
                <a:latin typeface="Palatino Linotype" pitchFamily="18" charset="0"/>
              </a:rPr>
              <a:t>Varus</a:t>
            </a:r>
            <a:r>
              <a:rPr lang="hr-HR" sz="2400" dirty="0">
                <a:latin typeface="Palatino Linotype" pitchFamily="18" charset="0"/>
              </a:rPr>
              <a:t>) ...</a:t>
            </a:r>
            <a:endParaRPr lang="hr-HR" sz="2400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0" y="116632"/>
            <a:ext cx="7704667" cy="1448009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Redoslijed komičkih pjesnika prema Volkaciju Sedigitu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457" y="2133810"/>
            <a:ext cx="3377009" cy="410485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Cecilije Stacije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Plaut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Nevije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Licinije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5.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Atilije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2276475"/>
            <a:ext cx="3533974" cy="3819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6.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Terencije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7.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Sekst Turpilije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8.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Kvint Trabeja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9.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Luscije Lanuvin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10.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Enije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Lucije Afranije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Lucius Afranius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674865" y="0"/>
            <a:ext cx="5469135" cy="674136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Uz Titinija glavni predstavnik togate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Očuvana 43 naslova i c. 400 fragmenata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hr-HR" sz="2400" dirty="0">
                <a:latin typeface="Palatino Linotype" pitchFamily="18" charset="0"/>
              </a:rPr>
              <a:t>Oteta (</a:t>
            </a:r>
            <a:r>
              <a:rPr lang="hr-HR" sz="2400" i="1" dirty="0">
                <a:latin typeface="Palatino Linotype" pitchFamily="18" charset="0"/>
              </a:rPr>
              <a:t>Abducta</a:t>
            </a:r>
            <a:r>
              <a:rPr lang="hr-HR" sz="2400" dirty="0">
                <a:latin typeface="Palatino Linotype" pitchFamily="18" charset="0"/>
              </a:rPr>
              <a:t>), Djevojke iz Brundizija (</a:t>
            </a:r>
            <a:r>
              <a:rPr lang="hr-HR" sz="2400" i="1" dirty="0">
                <a:latin typeface="Palatino Linotype" pitchFamily="18" charset="0"/>
              </a:rPr>
              <a:t>Brundisinae</a:t>
            </a:r>
            <a:r>
              <a:rPr lang="hr-HR" sz="2400" dirty="0">
                <a:latin typeface="Palatino Linotype" pitchFamily="18" charset="0"/>
              </a:rPr>
              <a:t>), Svetkovina raskršća (</a:t>
            </a:r>
            <a:r>
              <a:rPr lang="hr-HR" sz="2400" i="1" dirty="0">
                <a:latin typeface="Palatino Linotype" pitchFamily="18" charset="0"/>
              </a:rPr>
              <a:t>Compitalia</a:t>
            </a:r>
            <a:r>
              <a:rPr lang="hr-HR" sz="2400" dirty="0">
                <a:latin typeface="Palatino Linotype" pitchFamily="18" charset="0"/>
              </a:rPr>
              <a:t>), Zločin (</a:t>
            </a:r>
            <a:r>
              <a:rPr lang="hr-HR" sz="2400" i="1" dirty="0">
                <a:latin typeface="Palatino Linotype" pitchFamily="18" charset="0"/>
              </a:rPr>
              <a:t>Crimen</a:t>
            </a:r>
            <a:r>
              <a:rPr lang="hr-HR" sz="2400" dirty="0">
                <a:latin typeface="Palatino Linotype" pitchFamily="18" charset="0"/>
              </a:rPr>
              <a:t>), Rastava (</a:t>
            </a:r>
            <a:r>
              <a:rPr lang="hr-HR" sz="2400" i="1" dirty="0">
                <a:latin typeface="Palatino Linotype" pitchFamily="18" charset="0"/>
              </a:rPr>
              <a:t>Divortium</a:t>
            </a:r>
            <a:r>
              <a:rPr lang="hr-HR" sz="2400" dirty="0">
                <a:latin typeface="Palatino Linotype" pitchFamily="18" charset="0"/>
              </a:rPr>
              <a:t>), Kibeline svečanosti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Sestre (</a:t>
            </a:r>
            <a:r>
              <a:rPr lang="hr-HR" sz="2400" i="1" dirty="0">
                <a:latin typeface="Palatino Linotype" pitchFamily="18" charset="0"/>
              </a:rPr>
              <a:t>Sorores</a:t>
            </a:r>
            <a:r>
              <a:rPr lang="hr-HR" sz="2400" dirty="0">
                <a:latin typeface="Palatino Linotype" pitchFamily="18" charset="0"/>
              </a:rPr>
              <a:t>), Preživjeli blizanac (</a:t>
            </a:r>
            <a:r>
              <a:rPr lang="hr-HR" sz="2400" i="1" dirty="0">
                <a:latin typeface="Palatino Linotype" pitchFamily="18" charset="0"/>
              </a:rPr>
              <a:t>Vopiscus</a:t>
            </a:r>
            <a:r>
              <a:rPr lang="hr-HR" sz="2400" dirty="0">
                <a:latin typeface="Palatino Linotype" pitchFamily="18" charset="0"/>
              </a:rPr>
              <a:t>), Požar (</a:t>
            </a:r>
            <a:r>
              <a:rPr lang="hr-HR" sz="2400" i="1" dirty="0">
                <a:latin typeface="Palatino Linotype" pitchFamily="18" charset="0"/>
              </a:rPr>
              <a:t>Incendium</a:t>
            </a:r>
            <a:r>
              <a:rPr lang="hr-HR" sz="2400" dirty="0">
                <a:latin typeface="Palatino Linotype" pitchFamily="18" charset="0"/>
              </a:rPr>
              <a:t>)...</a:t>
            </a:r>
          </a:p>
          <a:p>
            <a:pPr marL="457200" lvl="1" indent="0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Amabit sapiens, cupiunt caeteri. </a:t>
            </a:r>
          </a:p>
          <a:p>
            <a:pPr marL="457200" lvl="1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=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Mudrac će voljeti, a ostali žude. </a:t>
            </a:r>
            <a:r>
              <a:rPr lang="hr-HR" sz="2400" dirty="0">
                <a:latin typeface="Palatino Linotype" pitchFamily="18" charset="0"/>
              </a:rPr>
              <a:t>(Kob - </a:t>
            </a:r>
            <a:r>
              <a:rPr lang="hr-HR" sz="2400" i="1" dirty="0">
                <a:latin typeface="Palatino Linotype" pitchFamily="18" charset="0"/>
              </a:rPr>
              <a:t>Omen</a:t>
            </a:r>
            <a:r>
              <a:rPr lang="hr-HR" sz="2400" dirty="0">
                <a:latin typeface="Palatino Linotype" pitchFamily="18" charset="0"/>
              </a:rPr>
              <a:t>)</a:t>
            </a: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Tit Kvinkcije Ata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(Titus Quinctius Atta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934087" cy="5329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2./1. st.pr.Kr. (umire 77.g.)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Poznato 12 naslova i par stihova</a:t>
            </a:r>
          </a:p>
          <a:p>
            <a:pPr lvl="1">
              <a:defRPr/>
            </a:pPr>
            <a:r>
              <a:rPr lang="hr-HR" dirty="0">
                <a:latin typeface="Palatino Linotype" pitchFamily="18" charset="0"/>
              </a:rPr>
              <a:t>pisao i epigrame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Treći najvažniji pisac togata (tabernarija?)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Noćni rad (</a:t>
            </a:r>
            <a:r>
              <a:rPr lang="hr-HR" sz="2400" i="1" dirty="0">
                <a:latin typeface="Palatino Linotype" pitchFamily="18" charset="0"/>
              </a:rPr>
              <a:t>Lucubratio</a:t>
            </a:r>
            <a:r>
              <a:rPr lang="hr-HR" sz="2400" dirty="0">
                <a:latin typeface="Palatino Linotype" pitchFamily="18" charset="0"/>
              </a:rPr>
              <a:t>), Tete (</a:t>
            </a:r>
            <a:r>
              <a:rPr lang="hr-HR" sz="2400" i="1" dirty="0">
                <a:latin typeface="Palatino Linotype" pitchFamily="18" charset="0"/>
              </a:rPr>
              <a:t>Materterae</a:t>
            </a:r>
            <a:r>
              <a:rPr lang="hr-HR" sz="2400" dirty="0">
                <a:latin typeface="Palatino Linotype" pitchFamily="18" charset="0"/>
              </a:rPr>
              <a:t>), Megalenzijske igre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Snaha (</a:t>
            </a:r>
            <a:r>
              <a:rPr lang="hr-HR" sz="2400" i="1" dirty="0">
                <a:latin typeface="Palatino Linotype" pitchFamily="18" charset="0"/>
              </a:rPr>
              <a:t>Nurus</a:t>
            </a:r>
            <a:r>
              <a:rPr lang="hr-HR" sz="2400" dirty="0">
                <a:latin typeface="Palatino Linotype" pitchFamily="18" charset="0"/>
              </a:rPr>
              <a:t>), Svekrva (</a:t>
            </a:r>
            <a:r>
              <a:rPr lang="hr-HR" sz="2400" i="1" dirty="0">
                <a:latin typeface="Palatino Linotype" pitchFamily="18" charset="0"/>
              </a:rPr>
              <a:t>Socrus</a:t>
            </a:r>
            <a:r>
              <a:rPr lang="hr-HR" sz="2400" dirty="0">
                <a:latin typeface="Palatino Linotype" pitchFamily="18" charset="0"/>
              </a:rPr>
              <a:t>), Regrut na putu (</a:t>
            </a:r>
            <a:r>
              <a:rPr lang="hr-HR" sz="2400" i="1" dirty="0">
                <a:latin typeface="Palatino Linotype" pitchFamily="18" charset="0"/>
              </a:rPr>
              <a:t>Tiro</a:t>
            </a:r>
            <a:r>
              <a:rPr lang="hr-HR" sz="2400" dirty="0">
                <a:latin typeface="Palatino Linotype" pitchFamily="18" charset="0"/>
              </a:rPr>
              <a:t> </a:t>
            </a:r>
            <a:r>
              <a:rPr lang="hr-HR" sz="2400" i="1" dirty="0">
                <a:latin typeface="Palatino Linotype" pitchFamily="18" charset="0"/>
              </a:rPr>
              <a:t>proficiscens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Izvodio se i u Horacijevo doba </a:t>
            </a: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Gaj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b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(</a:t>
            </a:r>
            <a:r>
              <a:rPr lang="en-US" sz="2800" b="1" i="1" dirty="0">
                <a:solidFill>
                  <a:srgbClr val="FFFFFF"/>
                </a:solidFill>
                <a:latin typeface="Palatino Linotype" panose="02040502050505030304" pitchFamily="18" charset="0"/>
              </a:rPr>
              <a:t>Gaius </a:t>
            </a:r>
            <a:r>
              <a:rPr lang="en-US" sz="2800" b="1" i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Melissus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)</a:t>
            </a:r>
            <a:endParaRPr lang="en-US" sz="2800" b="1" i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34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5681" y="0"/>
            <a:ext cx="5385210" cy="66693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altLang="sr-Latn-RS" dirty="0">
                <a:latin typeface="Palatino Linotype" panose="02040502050505030304" pitchFamily="18" charset="0"/>
              </a:rPr>
              <a:t>1. st. pr. Kr. / 1. st. A.D.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Oslobođenik Gaja Cilnija Mecenata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Njegove </a:t>
            </a:r>
            <a:r>
              <a:rPr lang="hr-HR" altLang="sr-Latn-RS" i="1" dirty="0">
                <a:latin typeface="Palatino Linotype" panose="02040502050505030304" pitchFamily="18" charset="0"/>
              </a:rPr>
              <a:t>fabulae trabeatae </a:t>
            </a:r>
            <a:r>
              <a:rPr lang="hr-HR" altLang="sr-Latn-RS" dirty="0">
                <a:latin typeface="Palatino Linotype" panose="02040502050505030304" pitchFamily="18" charset="0"/>
              </a:rPr>
              <a:t>navodno nisu bile baš uspješne</a:t>
            </a:r>
          </a:p>
          <a:p>
            <a:pPr lvl="1"/>
            <a:r>
              <a:rPr lang="hr-HR" altLang="sr-Latn-RS" sz="2400" i="1" dirty="0">
                <a:latin typeface="Palatino Linotype" panose="02040502050505030304" pitchFamily="18" charset="0"/>
              </a:rPr>
              <a:t>trabea – </a:t>
            </a:r>
            <a:r>
              <a:rPr lang="hr-HR" altLang="sr-Latn-RS" sz="2400" dirty="0">
                <a:latin typeface="Palatino Linotype" panose="02040502050505030304" pitchFamily="18" charset="0"/>
              </a:rPr>
              <a:t>odjeća rimskih vitezova</a:t>
            </a:r>
            <a:endParaRPr lang="hr-HR" altLang="sr-Latn-RS" sz="2400" i="1" dirty="0">
              <a:latin typeface="Palatino Linotype" panose="02040502050505030304" pitchFamily="18" charset="0"/>
            </a:endParaRPr>
          </a:p>
          <a:p>
            <a:r>
              <a:rPr lang="hr-HR" altLang="sr-Latn-RS" dirty="0">
                <a:latin typeface="Palatino Linotype" panose="02040502050505030304" pitchFamily="18" charset="0"/>
              </a:rPr>
              <a:t>Sastavio zbirku šaljivih anegdota o poznatim ljudima, </a:t>
            </a:r>
            <a:r>
              <a:rPr lang="hr-HR" altLang="sr-Latn-RS" i="1" dirty="0">
                <a:latin typeface="Palatino Linotype" panose="02040502050505030304" pitchFamily="18" charset="0"/>
              </a:rPr>
              <a:t>Ineptiae / Ioci</a:t>
            </a:r>
            <a:r>
              <a:rPr lang="hr-HR" altLang="sr-Latn-RS" dirty="0">
                <a:latin typeface="Palatino Linotype" panose="02040502050505030304" pitchFamily="18" charset="0"/>
              </a:rPr>
              <a:t>, u 150 knjiga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Bio je i gramatičar (komentar uz Vergilija) i pisac prirodoznanstvenih djela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3233" y="685800"/>
            <a:ext cx="7514035" cy="118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700" b="1" dirty="0">
                <a:latin typeface="Palatino Linotype" pitchFamily="18" charset="0"/>
              </a:rPr>
              <a:t>Lucije Livije Andronik</a:t>
            </a:r>
            <a:br>
              <a:rPr lang="hr-HR" sz="3700" b="1" i="1" dirty="0">
                <a:latin typeface="Palatino Linotype" pitchFamily="18" charset="0"/>
              </a:rPr>
            </a:br>
            <a:r>
              <a:rPr lang="hr-HR" sz="3700" b="1" i="1" dirty="0">
                <a:latin typeface="Palatino Linotype" pitchFamily="18" charset="0"/>
              </a:rPr>
              <a:t>(Lucius Livius</a:t>
            </a:r>
            <a:r>
              <a:rPr lang="hr-HR" sz="3700" b="1" dirty="0">
                <a:latin typeface="Palatino Linotype" pitchFamily="18" charset="0"/>
              </a:rPr>
              <a:t> </a:t>
            </a:r>
            <a:r>
              <a:rPr lang="hr-HR" sz="3700" b="1" i="1" dirty="0">
                <a:latin typeface="Palatino Linotype" pitchFamily="18" charset="0"/>
              </a:rPr>
              <a:t>Andronicus)</a:t>
            </a:r>
          </a:p>
        </p:txBody>
      </p:sp>
      <p:pic>
        <p:nvPicPr>
          <p:cNvPr id="5123" name="Picture 6" descr="http://geschichtsverein-koengen.de/LivAndroni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97" y="2636912"/>
            <a:ext cx="3939135" cy="379215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60648"/>
            <a:ext cx="8020000" cy="6292553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Došao u Rim oko 272.g.pr.Kr.?, vjerojatno iz Tarenta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Oslobođeni Grk, štićenik Livija Salinatora</a:t>
            </a:r>
          </a:p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Grammaticus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(učitelj književnosti)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pisac i glumac</a:t>
            </a:r>
          </a:p>
          <a:p>
            <a:pPr lvl="1"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Prevodi djela grčke književnosti za rimsku djecu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Član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kolegija pisara (pisaca drama) i glumaca 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C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ollegium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scribarum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histrionumque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sa sjedištem 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Minervinom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hramu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Aventinu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/>
            <a:r>
              <a:rPr lang="hr-HR" altLang="sr-Latn-R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240.g. prvi dramski tekst postavljen u Rimu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207.g. njegov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partheneion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(pjesma djevojaka)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čast Junoni izveden u javnosti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10454"/>
            <a:ext cx="3491879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i="1" dirty="0">
                <a:latin typeface="Palatino Linotype" pitchFamily="18" charset="0"/>
              </a:rPr>
              <a:t>Odyssia / Odusia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836711"/>
            <a:ext cx="8244409" cy="5832649"/>
          </a:xfrm>
        </p:spPr>
        <p:txBody>
          <a:bodyPr/>
          <a:lstStyle/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Ep, prijevod Homerove </a:t>
            </a:r>
            <a:r>
              <a:rPr lang="hr-HR" i="1" dirty="0">
                <a:latin typeface="Palatino Linotype" pitchFamily="18" charset="0"/>
              </a:rPr>
              <a:t>Odiseje </a:t>
            </a:r>
            <a:r>
              <a:rPr lang="hr-HR" dirty="0">
                <a:latin typeface="Palatino Linotype" pitchFamily="18" charset="0"/>
              </a:rPr>
              <a:t>na latinski u saturnijskom stihu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Prvi (?), vjerojatno školski prijevod književnog djela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Tragedije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GB" dirty="0" err="1">
                <a:latin typeface="Palatino Linotype" pitchFamily="18" charset="0"/>
              </a:rPr>
              <a:t>Ahilej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Achilles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Egist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Aegisthus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Ajant</a:t>
            </a:r>
            <a:r>
              <a:rPr lang="en-GB" dirty="0">
                <a:latin typeface="Palatino Linotype" pitchFamily="18" charset="0"/>
              </a:rPr>
              <a:t> s </a:t>
            </a:r>
            <a:r>
              <a:rPr lang="en-GB" dirty="0" err="1">
                <a:latin typeface="Palatino Linotype" pitchFamily="18" charset="0"/>
              </a:rPr>
              <a:t>bičem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Aiax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mastigophorus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Trojanski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konj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), Andromeda (</a:t>
            </a:r>
            <a:r>
              <a:rPr lang="en-GB" i="1" dirty="0">
                <a:latin typeface="Palatino Linotype" pitchFamily="18" charset="0"/>
              </a:rPr>
              <a:t>Andromeda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Danaja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Terej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Tereus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Palijate</a:t>
            </a:r>
            <a:endParaRPr lang="hr-HR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en-GB" dirty="0">
                <a:latin typeface="Palatino Linotype" pitchFamily="18" charset="0"/>
              </a:rPr>
              <a:t>Mali </a:t>
            </a:r>
            <a:r>
              <a:rPr lang="en-GB" dirty="0" err="1">
                <a:latin typeface="Palatino Linotype" pitchFamily="18" charset="0"/>
              </a:rPr>
              <a:t>mač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Gladiolus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 možda Glumac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Ludius</a:t>
            </a:r>
            <a:r>
              <a:rPr lang="hr-HR" dirty="0">
                <a:latin typeface="Palatino Linotype" pitchFamily="18" charset="0"/>
              </a:rPr>
              <a:t>) 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357E07B9-1150-4218-9A36-00398164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E613349F-D184-4C46-9B18-6F1A95F1D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DD09E85F-1D67-4C64-90C6-FE8AC8A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4C85A91-5533-4CC0-A26B-EEC2CECC7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10B56F-68C2-45C8-A232-E013FB3B0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8CA4871-DBDA-470E-9FA3-D99EFB74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ABDAAA7-F2E9-4B1E-8E8F-010C1A9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C899875-FFAA-4CF9-95C9-A1E0ACE0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3298032" cy="393364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sz="4300" b="1" dirty="0" err="1">
                <a:latin typeface="Palatino Linotype" panose="02040502050505030304" pitchFamily="18" charset="0"/>
              </a:rPr>
              <a:t>Gnej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r>
              <a:rPr lang="en-US" sz="4300" b="1" dirty="0" err="1">
                <a:latin typeface="Palatino Linotype" panose="02040502050505030304" pitchFamily="18" charset="0"/>
              </a:rPr>
              <a:t>Nevije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br>
              <a:rPr lang="hr-HR" sz="4300" b="1" dirty="0">
                <a:latin typeface="Palatino Linotype" panose="02040502050505030304" pitchFamily="18" charset="0"/>
              </a:rPr>
            </a:br>
            <a:br>
              <a:rPr lang="en-US" sz="4300" b="1" dirty="0">
                <a:latin typeface="Palatino Linotype" panose="02040502050505030304" pitchFamily="18" charset="0"/>
              </a:rPr>
            </a:br>
            <a:r>
              <a:rPr lang="en-US" sz="4300" b="1" dirty="0">
                <a:latin typeface="Palatino Linotype" panose="02040502050505030304" pitchFamily="18" charset="0"/>
              </a:rPr>
              <a:t>(</a:t>
            </a:r>
            <a:r>
              <a:rPr lang="en-US" sz="4300" b="1" i="1" dirty="0" err="1">
                <a:latin typeface="Palatino Linotype" panose="02040502050505030304" pitchFamily="18" charset="0"/>
              </a:rPr>
              <a:t>Gnaeus</a:t>
            </a:r>
            <a:r>
              <a:rPr lang="en-US" sz="4300" b="1" i="1" dirty="0">
                <a:latin typeface="Palatino Linotype" panose="02040502050505030304" pitchFamily="18" charset="0"/>
              </a:rPr>
              <a:t> </a:t>
            </a:r>
            <a:r>
              <a:rPr lang="en-US" sz="4300" b="1" i="1" dirty="0" err="1">
                <a:latin typeface="Palatino Linotype" panose="02040502050505030304" pitchFamily="18" charset="0"/>
              </a:rPr>
              <a:t>Naevius</a:t>
            </a:r>
            <a:r>
              <a:rPr lang="en-US" sz="4300" b="1" i="1" dirty="0">
                <a:latin typeface="Palatino Linotype" panose="02040502050505030304" pitchFamily="18" charset="0"/>
              </a:rPr>
              <a:t>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C72923-6DF5-401F-A6FF-D60F7235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48076" y="-4763"/>
            <a:ext cx="3761187" cy="6862763"/>
            <a:chOff x="2928938" y="-4763"/>
            <a:chExt cx="5014912" cy="6862763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1F70443-1C9E-4B18-BA45-4B21CB084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B6E8C68C-AE9D-46C5-B7B3-8ADEC6191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22139689-7D4D-4EB6-916B-71C0D6940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D05E5E48-07D4-4F4C-89EA-530C39227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B140AA73-7382-4A60-A46B-B3A9B6198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44976B08-B39C-490E-A8C4-D419F2E96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819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8" b="-1"/>
          <a:stretch/>
        </p:blipFill>
        <p:spPr bwMode="auto">
          <a:xfrm>
            <a:off x="4320813" y="10"/>
            <a:ext cx="4823187" cy="4338304"/>
          </a:xfrm>
          <a:custGeom>
            <a:avLst/>
            <a:gdLst/>
            <a:ahLst/>
            <a:cxnLst/>
            <a:rect l="l" t="t" r="r" b="b"/>
            <a:pathLst>
              <a:path w="6430917" h="4338314">
                <a:moveTo>
                  <a:pt x="712614" y="0"/>
                </a:moveTo>
                <a:lnTo>
                  <a:pt x="6430917" y="0"/>
                </a:lnTo>
                <a:lnTo>
                  <a:pt x="6430917" y="4338314"/>
                </a:lnTo>
                <a:lnTo>
                  <a:pt x="0" y="28000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93B35C-2126-44D6-BB2C-4BF22FA3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069" y="2655240"/>
            <a:ext cx="5085512" cy="4307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60648"/>
            <a:ext cx="7986092" cy="626397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Kampanac, plebejac, borio se u I. punskom ratu 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umro 204. ili 201. pr. Kr. (u Utici?)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drame mu se izvode od 235.g.pr.Kr.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Posvađao se s moćnom obitelji Metela i bio uhićen, možda umro u progonstvu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Fato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/ Malo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Metelli Romae fiunt consules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Malum dabunt Metelli Nevio poetae.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Koristi grčke uzore, ali se trudi unijeti i rimske elemente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50768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dirty="0">
                <a:latin typeface="Palatino Linotype" pitchFamily="18" charset="0"/>
              </a:rPr>
              <a:t>Prve rimske pretekste</a:t>
            </a:r>
            <a:endParaRPr lang="en-GB" sz="3600" dirty="0">
              <a:latin typeface="Palatino Linotyp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2"/>
            <a:ext cx="8244408" cy="58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Romul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Romulus /</a:t>
            </a:r>
            <a:r>
              <a:rPr lang="hr-HR" i="1" baseline="0" dirty="0">
                <a:latin typeface="Palatino Linotype" pitchFamily="18" charset="0"/>
              </a:rPr>
              <a:t> Lupus</a:t>
            </a:r>
            <a:r>
              <a:rPr lang="hr-HR" dirty="0">
                <a:latin typeface="Palatino Linotype" pitchFamily="18" charset="0"/>
              </a:rPr>
              <a:t>) – o osnutku Rima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Klastidij (</a:t>
            </a:r>
            <a:r>
              <a:rPr lang="hr-HR" i="1" dirty="0">
                <a:latin typeface="Palatino Linotype" pitchFamily="18" charset="0"/>
              </a:rPr>
              <a:t>Clastidium</a:t>
            </a:r>
            <a:r>
              <a:rPr lang="hr-HR" dirty="0">
                <a:latin typeface="Palatino Linotype" pitchFamily="18" charset="0"/>
              </a:rPr>
              <a:t>) – o pobjedi </a:t>
            </a:r>
            <a:r>
              <a:rPr lang="en-GB" dirty="0">
                <a:latin typeface="Palatino Linotype" pitchFamily="18" charset="0"/>
              </a:rPr>
              <a:t>Mark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Klaudij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Marcel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nad insumbrijskim Galima 222.pr.Kr.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000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Koturnate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Trojanski konj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Danaja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en-GB" dirty="0">
                <a:latin typeface="Palatino Linotype" pitchFamily="18" charset="0"/>
              </a:rPr>
              <a:t>, </a:t>
            </a:r>
            <a:r>
              <a:rPr lang="en-GB" dirty="0" err="1">
                <a:latin typeface="Palatino Linotype" pitchFamily="18" charset="0"/>
              </a:rPr>
              <a:t>Odlazak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Hektora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Hector </a:t>
            </a:r>
            <a:r>
              <a:rPr lang="en-GB" i="1" dirty="0" err="1">
                <a:latin typeface="Palatino Linotype" pitchFamily="18" charset="0"/>
              </a:rPr>
              <a:t>proficiscens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I</a:t>
            </a:r>
            <a:r>
              <a:rPr lang="hr-HR" dirty="0">
                <a:latin typeface="Palatino Linotype" pitchFamily="18" charset="0"/>
              </a:rPr>
              <a:t>f</a:t>
            </a:r>
            <a:r>
              <a:rPr lang="en-GB" dirty="0" err="1">
                <a:latin typeface="Palatino Linotype" pitchFamily="18" charset="0"/>
              </a:rPr>
              <a:t>igeni</a:t>
            </a:r>
            <a:r>
              <a:rPr lang="hr-HR" dirty="0">
                <a:latin typeface="Palatino Linotype" pitchFamily="18" charset="0"/>
              </a:rPr>
              <a:t>j</a:t>
            </a:r>
            <a:r>
              <a:rPr lang="en-GB" dirty="0">
                <a:latin typeface="Palatino Linotype" pitchFamily="18" charset="0"/>
              </a:rPr>
              <a:t>a (</a:t>
            </a:r>
            <a:r>
              <a:rPr lang="en-GB" i="1" dirty="0">
                <a:latin typeface="Palatino Linotype" pitchFamily="18" charset="0"/>
              </a:rPr>
              <a:t>I</a:t>
            </a:r>
            <a:r>
              <a:rPr lang="hr-HR" i="1" dirty="0">
                <a:latin typeface="Palatino Linotype" pitchFamily="18" charset="0"/>
              </a:rPr>
              <a:t>ph</a:t>
            </a:r>
            <a:r>
              <a:rPr lang="en-GB" i="1" dirty="0" err="1">
                <a:latin typeface="Palatino Linotype" pitchFamily="18" charset="0"/>
              </a:rPr>
              <a:t>igenia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Likurg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Lycurgus</a:t>
            </a:r>
            <a:r>
              <a:rPr lang="en-GB" dirty="0">
                <a:latin typeface="Palatino Linotype" pitchFamily="18" charset="0"/>
              </a:rPr>
              <a:t>) 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000" i="1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  <a:r>
              <a:rPr lang="en-GB" sz="3600" i="1" dirty="0" err="1">
                <a:solidFill>
                  <a:schemeClr val="tx2"/>
                </a:solidFill>
                <a:latin typeface="Palatino Linotype" pitchFamily="18" charset="0"/>
              </a:rPr>
              <a:t>Punski</a:t>
            </a:r>
            <a:r>
              <a:rPr lang="en-GB" sz="3600" i="1" dirty="0">
                <a:solidFill>
                  <a:schemeClr val="tx2"/>
                </a:solidFill>
                <a:latin typeface="Palatino Linotype" pitchFamily="18" charset="0"/>
              </a:rPr>
              <a:t> rat</a:t>
            </a:r>
            <a:r>
              <a:rPr lang="en-GB" sz="3600" dirty="0">
                <a:solidFill>
                  <a:schemeClr val="tx2"/>
                </a:solidFill>
                <a:latin typeface="Palatino Linotype" pitchFamily="18" charset="0"/>
              </a:rPr>
              <a:t> (</a:t>
            </a:r>
            <a:r>
              <a:rPr lang="en-GB" sz="3600" i="1" dirty="0">
                <a:solidFill>
                  <a:schemeClr val="tx2"/>
                </a:solidFill>
                <a:latin typeface="Palatino Linotype" pitchFamily="18" charset="0"/>
              </a:rPr>
              <a:t>Bellum </a:t>
            </a:r>
            <a:r>
              <a:rPr lang="en-GB" sz="3600" i="1" dirty="0" err="1">
                <a:solidFill>
                  <a:schemeClr val="tx2"/>
                </a:solidFill>
                <a:latin typeface="Palatino Linotype" pitchFamily="18" charset="0"/>
              </a:rPr>
              <a:t>Punicum</a:t>
            </a:r>
            <a:r>
              <a:rPr lang="en-GB" sz="3600" dirty="0">
                <a:solidFill>
                  <a:schemeClr val="tx2"/>
                </a:solidFill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Helenistički kratak ep (4-5000 stihova) u saturnijskom stihu; prvi latinski s rimskom temom, skoro suvremenom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"/>
            <a:ext cx="7704667" cy="126876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>
                <a:latin typeface="Palatino Linotype" pitchFamily="18" charset="0"/>
              </a:rPr>
              <a:t>Komedije: palijate i togate</a:t>
            </a:r>
            <a:endParaRPr lang="en-GB" sz="4000" dirty="0">
              <a:latin typeface="Palatino Linotype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68761"/>
            <a:ext cx="7488832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 err="1">
                <a:latin typeface="Palatino Linotype" pitchFamily="18" charset="0"/>
              </a:rPr>
              <a:t>Colax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Laskavac</a:t>
            </a:r>
            <a:r>
              <a:rPr lang="hr-HR" sz="2800" dirty="0">
                <a:latin typeface="Palatino Linotype" pitchFamily="18" charset="0"/>
              </a:rPr>
              <a:t>)</a:t>
            </a:r>
            <a:r>
              <a:rPr lang="en-GB" sz="2800" dirty="0">
                <a:latin typeface="Palatino Linotype" pitchFamily="18" charset="0"/>
              </a:rPr>
              <a:t>; </a:t>
            </a:r>
            <a:r>
              <a:rPr lang="en-GB" sz="2800" i="1" dirty="0" err="1">
                <a:latin typeface="Palatino Linotype" pitchFamily="18" charset="0"/>
              </a:rPr>
              <a:t>Guminasticus</a:t>
            </a:r>
            <a:r>
              <a:rPr lang="en-GB" sz="2800" i="1" dirty="0">
                <a:latin typeface="Palatino Linotype" pitchFamily="18" charset="0"/>
              </a:rPr>
              <a:t> = </a:t>
            </a:r>
            <a:r>
              <a:rPr lang="en-GB" sz="2800" i="1" dirty="0" err="1">
                <a:latin typeface="Palatino Linotype" pitchFamily="18" charset="0"/>
              </a:rPr>
              <a:t>Gymnasticus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Gimnastičar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Dolus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Varka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Corollaria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Djevojka</a:t>
            </a:r>
            <a:r>
              <a:rPr lang="en-GB" sz="2800" dirty="0">
                <a:latin typeface="Palatino Linotype" pitchFamily="18" charset="0"/>
              </a:rPr>
              <a:t> s </a:t>
            </a:r>
            <a:r>
              <a:rPr lang="en-GB" sz="2800" dirty="0" err="1">
                <a:latin typeface="Palatino Linotype" pitchFamily="18" charset="0"/>
              </a:rPr>
              <a:t>vijencem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Tarentilla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en-GB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Djevojka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dirty="0" err="1">
                <a:latin typeface="Palatino Linotype" pitchFamily="18" charset="0"/>
              </a:rPr>
              <a:t>iz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dirty="0" err="1">
                <a:latin typeface="Palatino Linotype" pitchFamily="18" charset="0"/>
              </a:rPr>
              <a:t>Tarenta</a:t>
            </a:r>
            <a:r>
              <a:rPr lang="en-GB" sz="2800" dirty="0">
                <a:latin typeface="Palatino Linotype" pitchFamily="18" charset="0"/>
              </a:rPr>
              <a:t>) </a:t>
            </a:r>
            <a:endParaRPr lang="hr-HR" sz="28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Možda prvi autor </a:t>
            </a:r>
            <a:r>
              <a:rPr lang="hr-HR" sz="2800" dirty="0" err="1">
                <a:latin typeface="Palatino Linotype" pitchFamily="18" charset="0"/>
              </a:rPr>
              <a:t>togate</a:t>
            </a:r>
            <a:r>
              <a:rPr lang="hr-HR" sz="2800" dirty="0">
                <a:latin typeface="Palatino Linotype" pitchFamily="18" charset="0"/>
              </a:rPr>
              <a:t> (Gatar /</a:t>
            </a:r>
            <a:r>
              <a:rPr lang="hr-HR" sz="2800" i="1" dirty="0" err="1">
                <a:latin typeface="Palatino Linotype" pitchFamily="18" charset="0"/>
              </a:rPr>
              <a:t>Ariolus</a:t>
            </a:r>
            <a:r>
              <a:rPr lang="hr-HR" sz="2800" dirty="0"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Politički uključena djela, osobni napadi (Meteli; ~ stara atička komedija)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Najugledniji Plautov prethodnik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1389</TotalTime>
  <Words>1217</Words>
  <Application>Microsoft Office PowerPoint</Application>
  <PresentationFormat>On-screen Show (4:3)</PresentationFormat>
  <Paragraphs>150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Corbel</vt:lpstr>
      <vt:lpstr>Palatino Linotype</vt:lpstr>
      <vt:lpstr>Times New Roman</vt:lpstr>
      <vt:lpstr>Wingdings</vt:lpstr>
      <vt:lpstr>Parallax</vt:lpstr>
      <vt:lpstr>Fragmentarno očuvana rimska komedija</vt:lpstr>
      <vt:lpstr>Redoslijed komičkih pjesnika prema Volkaciju Sedigitu</vt:lpstr>
      <vt:lpstr>Lucije Livije Andronik (Lucius Livius Andronicus)</vt:lpstr>
      <vt:lpstr>PowerPoint Presentation</vt:lpstr>
      <vt:lpstr>Odyssia / Odusia</vt:lpstr>
      <vt:lpstr>Gnej Nevije   (Gnaeus Naevius)</vt:lpstr>
      <vt:lpstr>PowerPoint Presentation</vt:lpstr>
      <vt:lpstr>Prve rimske pretekste</vt:lpstr>
      <vt:lpstr>Komedije: palijate i togate</vt:lpstr>
      <vt:lpstr>Kvint Enije   (Quintus Ennius)</vt:lpstr>
      <vt:lpstr>PowerPoint Presentation</vt:lpstr>
      <vt:lpstr>PowerPoint Presentation</vt:lpstr>
      <vt:lpstr>Komedije </vt:lpstr>
      <vt:lpstr>Akvilije  (Aquilius)</vt:lpstr>
      <vt:lpstr>Poznati autori palijata iz 2.st.pr.Kr.</vt:lpstr>
      <vt:lpstr>Kvint Trabeja (Quintus Trabea)</vt:lpstr>
      <vt:lpstr>Sekst Turpilije  (Sextus Turpilius)</vt:lpstr>
      <vt:lpstr>Togate</vt:lpstr>
      <vt:lpstr>Titinije  (Titinius)</vt:lpstr>
      <vt:lpstr>Lucije Afranije  (Lucius Afranius)</vt:lpstr>
      <vt:lpstr>Tit Kvinkcije Ata  (Titus Quinctius Atta)</vt:lpstr>
      <vt:lpstr>Gaj Melis  (Gaius Melissus)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mrmat</cp:lastModifiedBy>
  <cp:revision>88</cp:revision>
  <dcterms:created xsi:type="dcterms:W3CDTF">2010-03-02T21:37:01Z</dcterms:created>
  <dcterms:modified xsi:type="dcterms:W3CDTF">2022-03-30T19:15:15Z</dcterms:modified>
</cp:coreProperties>
</file>