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sldIdLst>
    <p:sldId id="256" r:id="rId2"/>
    <p:sldId id="264" r:id="rId3"/>
    <p:sldId id="258" r:id="rId4"/>
    <p:sldId id="257" r:id="rId5"/>
    <p:sldId id="276" r:id="rId6"/>
    <p:sldId id="259" r:id="rId7"/>
    <p:sldId id="275" r:id="rId8"/>
    <p:sldId id="266" r:id="rId9"/>
    <p:sldId id="260" r:id="rId10"/>
    <p:sldId id="261" r:id="rId11"/>
    <p:sldId id="265" r:id="rId12"/>
    <p:sldId id="274" r:id="rId13"/>
    <p:sldId id="262" r:id="rId14"/>
    <p:sldId id="277" r:id="rId15"/>
    <p:sldId id="267" r:id="rId16"/>
    <p:sldId id="279" r:id="rId17"/>
    <p:sldId id="278" r:id="rId18"/>
    <p:sldId id="283" r:id="rId19"/>
    <p:sldId id="280" r:id="rId20"/>
    <p:sldId id="281" r:id="rId21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4" autoAdjust="0"/>
    <p:restoredTop sz="86357" autoAdjust="0"/>
  </p:normalViewPr>
  <p:slideViewPr>
    <p:cSldViewPr>
      <p:cViewPr varScale="1">
        <p:scale>
          <a:sx n="67" d="100"/>
          <a:sy n="67" d="100"/>
        </p:scale>
        <p:origin x="23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43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noProof="0"/>
              <a:t>Click to edit Master text styles</a:t>
            </a:r>
          </a:p>
          <a:p>
            <a:pPr lvl="1"/>
            <a:r>
              <a:rPr lang="hr-HR" altLang="sr-Latn-RS" noProof="0"/>
              <a:t>Second level</a:t>
            </a:r>
          </a:p>
          <a:p>
            <a:pPr lvl="2"/>
            <a:r>
              <a:rPr lang="hr-HR" altLang="sr-Latn-RS" noProof="0"/>
              <a:t>Third level</a:t>
            </a:r>
          </a:p>
          <a:p>
            <a:pPr lvl="3"/>
            <a:r>
              <a:rPr lang="hr-HR" altLang="sr-Latn-RS" noProof="0"/>
              <a:t>Fourth level</a:t>
            </a:r>
          </a:p>
          <a:p>
            <a:pPr lvl="4"/>
            <a:r>
              <a:rPr lang="hr-HR" altLang="sr-Latn-R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48E4545-5DC7-427C-9B62-0691D10DA82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413785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C5653E-3E8B-4890-A38D-8C8E59BA436F}" type="slidenum">
              <a:rPr lang="hr-HR" altLang="sr-Latn-RS"/>
              <a:pPr eaLnBrk="1" hangingPunct="1"/>
              <a:t>1</a:t>
            </a:fld>
            <a:endParaRPr lang="hr-HR" altLang="sr-Latn-R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9C7C3E-536F-4402-B5CD-C974A36812E8}" type="slidenum">
              <a:rPr lang="hr-HR" altLang="sr-Latn-RS"/>
              <a:pPr eaLnBrk="1" hangingPunct="1"/>
              <a:t>10</a:t>
            </a:fld>
            <a:endParaRPr lang="hr-HR" altLang="sr-Latn-R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79B84F-AE64-4335-9BE5-71C36E2F2D99}" type="slidenum">
              <a:rPr lang="hr-HR" altLang="sr-Latn-RS"/>
              <a:pPr eaLnBrk="1" hangingPunct="1"/>
              <a:t>11</a:t>
            </a:fld>
            <a:endParaRPr lang="hr-HR" altLang="sr-Latn-R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39C9CE-E313-48C7-B1AD-6A954CBB5BBC}" type="slidenum">
              <a:rPr lang="hr-HR" altLang="sr-Latn-RS"/>
              <a:pPr eaLnBrk="1" hangingPunct="1"/>
              <a:t>12</a:t>
            </a:fld>
            <a:endParaRPr lang="hr-HR" altLang="sr-Latn-R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A01139-5DFB-47AF-AE36-66E94735A4D7}" type="slidenum">
              <a:rPr lang="hr-HR" altLang="sr-Latn-RS"/>
              <a:pPr eaLnBrk="1" hangingPunct="1"/>
              <a:t>13</a:t>
            </a:fld>
            <a:endParaRPr lang="hr-HR" altLang="sr-Latn-R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C23933-ABD6-44D2-ACD5-9230B34E3226}" type="slidenum">
              <a:rPr lang="hr-HR" altLang="sr-Latn-RS"/>
              <a:pPr eaLnBrk="1" hangingPunct="1"/>
              <a:t>14</a:t>
            </a:fld>
            <a:endParaRPr lang="hr-HR" altLang="sr-Latn-R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F5AF5F-EBA4-4245-92F0-99E6A68F062B}" type="slidenum">
              <a:rPr lang="hr-HR" altLang="sr-Latn-RS"/>
              <a:pPr eaLnBrk="1" hangingPunct="1"/>
              <a:t>15</a:t>
            </a:fld>
            <a:endParaRPr lang="hr-HR" altLang="sr-Latn-R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5E61F1-B08B-43CE-8DA2-C802D3CDA446}" type="slidenum">
              <a:rPr lang="hr-HR" altLang="sr-Latn-RS"/>
              <a:pPr eaLnBrk="1" hangingPunct="1"/>
              <a:t>16</a:t>
            </a:fld>
            <a:endParaRPr lang="hr-HR" altLang="sr-Latn-R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5B3255-55A2-46E9-AF4A-79059F046963}" type="slidenum">
              <a:rPr lang="hr-HR" altLang="sr-Latn-RS"/>
              <a:pPr eaLnBrk="1" hangingPunct="1"/>
              <a:t>17</a:t>
            </a:fld>
            <a:endParaRPr lang="hr-HR" altLang="sr-Latn-RS"/>
          </a:p>
        </p:txBody>
      </p:sp>
      <p:sp>
        <p:nvSpPr>
          <p:cNvPr id="409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0290C2-1F55-4272-ABF5-3ADC723BD373}" type="slidenum">
              <a:rPr lang="hr-HR" altLang="sr-Latn-RS"/>
              <a:pPr eaLnBrk="1" hangingPunct="1"/>
              <a:t>19</a:t>
            </a:fld>
            <a:endParaRPr lang="hr-HR" altLang="sr-Latn-R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05DDCD-C935-469F-9B49-B1FF3CA278BB}" type="slidenum">
              <a:rPr lang="hr-HR" altLang="sr-Latn-RS"/>
              <a:pPr eaLnBrk="1" hangingPunct="1"/>
              <a:t>20</a:t>
            </a:fld>
            <a:endParaRPr lang="hr-HR" altLang="sr-Latn-R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53A534-E3B1-4480-A9E5-4269E3CD6DD6}" type="slidenum">
              <a:rPr lang="hr-HR" altLang="sr-Latn-RS"/>
              <a:pPr eaLnBrk="1" hangingPunct="1"/>
              <a:t>2</a:t>
            </a:fld>
            <a:endParaRPr lang="hr-HR" altLang="sr-Latn-R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7B6710-AE49-4015-B058-177EE1503F2E}" type="slidenum">
              <a:rPr lang="hr-HR" altLang="sr-Latn-RS"/>
              <a:pPr eaLnBrk="1" hangingPunct="1"/>
              <a:t>3</a:t>
            </a:fld>
            <a:endParaRPr lang="hr-HR" altLang="sr-Latn-R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1F1CC9-2C09-471B-AE12-71DBA2A308D4}" type="slidenum">
              <a:rPr lang="hr-HR" altLang="sr-Latn-RS"/>
              <a:pPr eaLnBrk="1" hangingPunct="1"/>
              <a:t>4</a:t>
            </a:fld>
            <a:endParaRPr lang="hr-HR" altLang="sr-Latn-R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AB323A-3764-4168-97F1-D098FF244675}" type="slidenum">
              <a:rPr lang="hr-HR" altLang="sr-Latn-RS"/>
              <a:pPr eaLnBrk="1" hangingPunct="1"/>
              <a:t>5</a:t>
            </a:fld>
            <a:endParaRPr lang="hr-HR" altLang="sr-Latn-R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FFD54F-95BD-405A-9519-FE4B51BA8B25}" type="slidenum">
              <a:rPr lang="hr-HR" altLang="sr-Latn-RS"/>
              <a:pPr eaLnBrk="1" hangingPunct="1"/>
              <a:t>6</a:t>
            </a:fld>
            <a:endParaRPr lang="hr-HR" altLang="sr-Latn-R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r-HR" altLang="sr-Latn-RS" dirty="0"/>
              <a:t>Navodno prvi koristio riječ </a:t>
            </a:r>
            <a:r>
              <a:rPr lang="hr-HR" altLang="sr-Latn-RS" i="1" dirty="0"/>
              <a:t>philosophia</a:t>
            </a:r>
            <a:r>
              <a:rPr lang="hr-HR" altLang="sr-Latn-RS" i="0" dirty="0"/>
              <a:t>; savršen broj je 10 (1+2+3+4)</a:t>
            </a:r>
            <a:endParaRPr lang="en-GB" altLang="sr-Latn-R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36B254-05AB-45EA-AEAD-2E52D44A6026}" type="slidenum">
              <a:rPr lang="hr-HR" altLang="sr-Latn-RS"/>
              <a:pPr eaLnBrk="1" hangingPunct="1"/>
              <a:t>7</a:t>
            </a:fld>
            <a:endParaRPr lang="hr-HR" altLang="sr-Latn-R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8C2872-1945-4108-B54F-F837FB88CBB9}" type="slidenum">
              <a:rPr lang="hr-HR" altLang="sr-Latn-RS"/>
              <a:pPr eaLnBrk="1" hangingPunct="1"/>
              <a:t>8</a:t>
            </a:fld>
            <a:endParaRPr lang="hr-HR" altLang="sr-Latn-R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5C0AE6-389B-49D2-85F1-21652C9237E6}" type="slidenum">
              <a:rPr lang="hr-HR" altLang="sr-Latn-RS"/>
              <a:pPr eaLnBrk="1" hangingPunct="1"/>
              <a:t>9</a:t>
            </a:fld>
            <a:endParaRPr lang="hr-HR" altLang="sr-Latn-R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hr-HR" altLang="en-US" noProof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hr-HR" altLang="en-US" noProof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B842D6-DB94-4E4A-B202-EA53F8FCEAB5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875275198"/>
      </p:ext>
    </p:extLst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7321D-E65B-4D0F-98D5-975BBEB70CB5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541404658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55E32-E300-4BBC-94B8-3E54632FDF4A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129018409"/>
      </p:ext>
    </p:extLst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9A31F-CEF0-4D50-829B-8C0263175BD0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83826700"/>
      </p:ext>
    </p:extLst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D4D98-049A-40BF-8A03-0880E3CFCC31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704724612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1CADC-1A6B-4427-8B96-FC6EFA48B3C1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765423782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574CC-2154-40E1-AA51-6DB3A93D51C5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80858433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522F3-CA26-4843-9D02-524740145386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925701950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24AA2-2C85-4767-8D5C-4FA0B7B09FCC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699140351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9D4DC-6B24-4828-872D-DA135D9A4494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535505632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11E80-B5DA-4092-B042-122064ABE628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692012243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8008F-1F20-4A16-B402-004519774069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102010450"/>
      </p:ext>
    </p:extLst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11321-22FB-4199-A86E-78D82954E166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466163631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j-lt"/>
              </a:defRPr>
            </a:lvl1pPr>
          </a:lstStyle>
          <a:p>
            <a:pPr>
              <a:defRPr/>
            </a:pPr>
            <a:fld id="{183FBF8F-8BCC-4AF2-AE02-104D8A6DFC94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 spd="med"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197236"/>
            <a:ext cx="7772400" cy="2187575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sz="5400" cap="small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Filozofija</a:t>
            </a:r>
            <a:endParaRPr lang="hr-HR" altLang="sr-Latn-RS" sz="4600" cap="small" dirty="0"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260648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en-GB" altLang="sr-Latn-RS" sz="10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https://en.wikipedia.org/wiki/Ancient_Greek_philosophy#/media/File:Raphael_School_of_Athens.jpg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7054752" cy="4607634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altLang="sr-Latn-RS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Poznatiji sofisti (5.st.pr.Kr.)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9144000" cy="5472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altLang="sr-Latn-R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Protagora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iz Abdere – “čovjek je mjera svih stvari”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Prodik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s Keja i </a:t>
            </a:r>
            <a:r>
              <a:rPr lang="hr-HR" altLang="sr-Latn-R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Gorgija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iz Leontina – učitelji govorništva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Hipija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iz Elide – enciklopedijska znanja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hr-HR" altLang="sr-Latn-RS" dirty="0"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Nasuprot njima stoji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Isokrat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– govornik iz 4.st.pr.Kr., doživio 98 godina, “helenist”, prvi imao stalnu školu u Ateni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filozofija je priprema za govorničku vještinu (ali ne beskorisne kontroverzije)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smatra da je proučavanje uzroka stvari besmisleno, dijalektiku osuđuje (izvan činjenica ljudske prirode)</a:t>
            </a:r>
          </a:p>
        </p:txBody>
      </p:sp>
    </p:spTree>
  </p:cSld>
  <p:clrMapOvr>
    <a:masterClrMapping/>
  </p:clrMapOvr>
  <p:transition spd="med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altLang="sr-Latn-RS" sz="3800" b="1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Sofisti</a:t>
            </a:r>
            <a:r>
              <a:rPr lang="hr-HR" altLang="sr-Latn-RS" sz="380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		</a:t>
            </a:r>
            <a:r>
              <a:rPr lang="hr-HR" altLang="sr-Latn-RS" sz="240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za razliku od</a:t>
            </a:r>
            <a:r>
              <a:rPr lang="hr-HR" altLang="sr-Latn-RS" sz="380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	</a:t>
            </a:r>
            <a:r>
              <a:rPr lang="hr-HR" altLang="sr-Latn-RS" sz="3800" b="1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Sokrata</a:t>
            </a:r>
            <a:r>
              <a:rPr lang="hr-HR" altLang="sr-Latn-RS" sz="380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0" y="1412875"/>
            <a:ext cx="4572000" cy="52562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20000"/>
              </a:spcAft>
              <a:defRPr/>
            </a:pPr>
            <a:r>
              <a:rPr lang="hr-HR" altLang="sr-Latn-RS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Ne zna ništa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defRPr/>
            </a:pPr>
            <a:r>
              <a:rPr lang="hr-HR" altLang="sr-Latn-RS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Samo postavlja pitanja i pobija uglađen pripremljen odgovor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defRPr/>
            </a:pPr>
            <a:r>
              <a:rPr lang="hr-HR" altLang="sr-Latn-RS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Pokazuje neznanje i okreće se pojedincu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defRPr/>
            </a:pPr>
            <a:r>
              <a:rPr lang="hr-HR" altLang="sr-Latn-RS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Besplatno “propovijeda”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defRPr/>
            </a:pPr>
            <a:r>
              <a:rPr lang="hr-HR" altLang="sr-Latn-RS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Osuđen na smrt zbog nepoštivanja bogova i kvarenja mladeži</a:t>
            </a:r>
          </a:p>
          <a:p>
            <a:pPr eaLnBrk="1" hangingPunct="1">
              <a:lnSpc>
                <a:spcPct val="90000"/>
              </a:lnSpc>
              <a:defRPr/>
            </a:pPr>
            <a:endParaRPr lang="hr-HR" altLang="sr-Latn-RS"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1341438"/>
            <a:ext cx="4398963" cy="4746625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Nude znanje svih vrsta</a:t>
            </a:r>
          </a:p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Nude govorničku vještinu</a:t>
            </a:r>
          </a:p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Nude poučavanje i vrlinu (bolje ljude u političkom životu), bave se pitanjima društva</a:t>
            </a:r>
          </a:p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Skupo naplaćuju</a:t>
            </a:r>
          </a:p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Postaju slavni</a:t>
            </a:r>
          </a:p>
        </p:txBody>
      </p:sp>
    </p:spTree>
  </p:cSld>
  <p:clrMapOvr>
    <a:masterClrMapping/>
  </p:clrMapOvr>
  <p:transition spd="med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507288" cy="1458010"/>
          </a:xfrm>
        </p:spPr>
        <p:txBody>
          <a:bodyPr/>
          <a:lstStyle/>
          <a:p>
            <a:pPr marL="900113" indent="-900113" eaLnBrk="1" hangingPunct="1">
              <a:defRPr/>
            </a:pPr>
            <a:r>
              <a:rPr lang="hr-HR" altLang="sr-Latn-RS" sz="3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Sokrat je ispio otrov 399.g.pr.Kr.</a:t>
            </a:r>
            <a:br>
              <a:rPr lang="hr-HR" altLang="sr-Latn-RS" sz="3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</a:br>
            <a:r>
              <a:rPr lang="hr-HR" altLang="sr-Latn-RS" sz="3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	</a:t>
            </a:r>
            <a:r>
              <a:rPr lang="hr-HR" altLang="sr-Latn-R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- majeutičkom vještinom vodio do (samo)spoznaje</a:t>
            </a:r>
            <a:br>
              <a:rPr lang="hr-HR" altLang="sr-Latn-R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</a:br>
            <a:r>
              <a:rPr lang="hr-HR" altLang="sr-Latn-R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- nije ostavio ništa zapisano</a:t>
            </a:r>
            <a:br>
              <a:rPr lang="hr-HR" altLang="sr-Latn-R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</a:br>
            <a:endParaRPr lang="hr-HR" altLang="sr-Latn-RS" sz="3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14339" name="Picture 4" descr="death of socrate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648" y="1744802"/>
            <a:ext cx="6768802" cy="4411523"/>
          </a:xfrm>
          <a:noFill/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6165304"/>
            <a:ext cx="612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https://en.wikipedia.org/wiki/Socrates</a:t>
            </a:r>
          </a:p>
        </p:txBody>
      </p:sp>
    </p:spTree>
  </p:cSld>
  <p:clrMapOvr>
    <a:masterClrMapping/>
  </p:clrMapOvr>
  <p:transition spd="med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52400"/>
            <a:ext cx="8229600" cy="739775"/>
          </a:xfrm>
        </p:spPr>
        <p:txBody>
          <a:bodyPr/>
          <a:lstStyle/>
          <a:p>
            <a:pPr algn="ctr" eaLnBrk="1" hangingPunct="1">
              <a:defRPr/>
            </a:pPr>
            <a:r>
              <a:rPr lang="hr-HR" altLang="sr-Latn-R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Aristoklo Aristonov iz Kolita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9144000" cy="5876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= Platon</a:t>
            </a:r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,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aristokrat, prijelaz 5. u 4.st.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Obrana Sokrata, Protagora, Gozba, Država, Kratil, Timej, Sofist, Zakoni...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kasniji su sve više Platonove misli i sve više filozofski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Forma </a:t>
            </a:r>
            <a:r>
              <a:rPr lang="hr-HR" altLang="sr-Latn-RS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dijaloga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pokazuje da je prava filozofija uvijek živa aktivnost razmjene misli i odgovaranje na izazove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Bavi se određenim temama, ali ne izlaže sistem doktrina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spoznaja sebe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postizanje znanja zaključivanjem (sistem, hijerarhija)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Ideje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– objekti čistog razmišljanja, stvarna podloga vrijednostima; spoznaju se umom, ne osjetilima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803" y="0"/>
            <a:ext cx="2095500" cy="314325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692696"/>
            <a:ext cx="8085584" cy="5904656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U kasnijim se djelima okreće pitanjima </a:t>
            </a:r>
            <a:r>
              <a:rPr lang="hr-HR" altLang="sr-Latn-RS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kozmologije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i </a:t>
            </a:r>
            <a:r>
              <a:rPr lang="hr-HR" altLang="sr-Latn-RS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društva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: težnja prema čovjekovoj svrhovitosti </a:t>
            </a:r>
          </a:p>
          <a:p>
            <a:pPr lvl="1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ide kroz brigu za zajednicu</a:t>
            </a:r>
          </a:p>
          <a:p>
            <a:pPr lvl="1" eaLnBrk="1" hangingPunct="1">
              <a:defRPr/>
            </a:pPr>
            <a:endParaRPr lang="hr-HR" altLang="sr-Latn-RS" dirty="0"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Osnovao </a:t>
            </a:r>
            <a:r>
              <a:rPr lang="hr-HR" altLang="sr-Latn-RS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Akademiju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, filozofsku školu koja će se u helenizmu baviti matematičkom metafizikom (Speusip) i etikom (Kratet) </a:t>
            </a:r>
          </a:p>
          <a:p>
            <a:pPr eaLnBrk="1" hangingPunct="1">
              <a:defRPr/>
            </a:pPr>
            <a:endParaRPr lang="hr-HR" altLang="sr-Latn-RS" dirty="0"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Tek u njegovo doba </a:t>
            </a:r>
            <a:r>
              <a:rPr lang="hr-HR" altLang="sr-Latn-R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philosophia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postaje opće poznat pojam s određenim značenjem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27984" y="260648"/>
            <a:ext cx="26088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0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https://en.wikipedia.org/wiki/Plato</a:t>
            </a:r>
          </a:p>
        </p:txBody>
      </p:sp>
    </p:spTree>
  </p:cSld>
  <p:clrMapOvr>
    <a:masterClrMapping/>
  </p:clrMapOvr>
  <p:transition spd="med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4" b="97619" l="0" r="97273">
                        <a14:foregroundMark x1="0" y1="67007" x2="23636" y2="61905"/>
                        <a14:foregroundMark x1="23636" y1="61905" x2="30000" y2="61905"/>
                        <a14:foregroundMark x1="13636" y1="72449" x2="24545" y2="89456"/>
                        <a14:foregroundMark x1="24545" y1="89456" x2="47727" y2="94218"/>
                        <a14:foregroundMark x1="47727" y1="94218" x2="73182" y2="89116"/>
                        <a14:foregroundMark x1="73182" y1="89116" x2="85000" y2="74490"/>
                        <a14:foregroundMark x1="85000" y1="74490" x2="85909" y2="65306"/>
                        <a14:foregroundMark x1="94091" y1="64966" x2="97273" y2="68367"/>
                        <a14:foregroundMark x1="83182" y1="97619" x2="89091" y2="84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-243408"/>
            <a:ext cx="20955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Aristotel </a:t>
            </a:r>
            <a:r>
              <a:rPr lang="hr-HR" altLang="sr-Latn-R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(384-322.g.)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760"/>
            <a:ext cx="9144000" cy="547260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liječnička obitelj iz Stagire u Makedoniji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Sačuvani su fragmenti djela i predavanja naknadno spojena u tematske knjige: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Fizika, Metafizika, Organon (Logika), Poetika, Etika ...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Uvijek posvećen </a:t>
            </a:r>
            <a:r>
              <a:rPr lang="hr-HR" altLang="sr-Latn-RS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proučavanju prirodnog svijeta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– znanstvenik kao i filozof; skupljač činjenica i kritičar tradicije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Smišlja tehničke termine, pojašnjava </a:t>
            </a:r>
            <a:r>
              <a:rPr lang="hr-HR" altLang="sr-Latn-RS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prirodu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</a:t>
            </a:r>
            <a:r>
              <a:rPr lang="hr-HR" altLang="sr-Latn-RS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argumentiranja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(logika), odgovara objašnjavajući usput i pogreške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Temelj objašnjenja su: oblik, građa, uzrok i svrha</a:t>
            </a:r>
          </a:p>
        </p:txBody>
      </p:sp>
    </p:spTree>
  </p:cSld>
  <p:clrMapOvr>
    <a:masterClrMapping/>
  </p:clrMapOvr>
  <p:transition spd="med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1162050" cy="69850"/>
          </a:xfrm>
        </p:spPr>
        <p:txBody>
          <a:bodyPr/>
          <a:lstStyle/>
          <a:p>
            <a:pPr eaLnBrk="1" hangingPunct="1"/>
            <a:endParaRPr lang="sr-Latn-RS" altLang="sr-Latn-RS" sz="3800">
              <a:latin typeface="Palatino Linotype" pitchFamily="18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08400" y="620713"/>
            <a:ext cx="5184775" cy="5545137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sz="260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Kao i Platon, bavi se ljudskim društvom (</a:t>
            </a:r>
            <a:r>
              <a:rPr lang="hr-HR" altLang="sr-Latn-RS" sz="2600" i="1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Politika </a:t>
            </a:r>
            <a:r>
              <a:rPr lang="hr-HR" altLang="sr-Latn-RS" sz="260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i </a:t>
            </a:r>
            <a:r>
              <a:rPr lang="hr-HR" altLang="sr-Latn-RS" sz="2600" i="1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Nikomahova etika</a:t>
            </a:r>
            <a:r>
              <a:rPr lang="hr-HR" altLang="sr-Latn-RS" sz="260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, npr.)</a:t>
            </a:r>
          </a:p>
          <a:p>
            <a:pPr lvl="1" eaLnBrk="1" hangingPunct="1">
              <a:defRPr/>
            </a:pPr>
            <a:r>
              <a:rPr lang="hr-HR" altLang="sr-Latn-RS" sz="220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brige praktičnog života (kako najbolje živjeti, kako praktično razmišljati...)</a:t>
            </a:r>
          </a:p>
          <a:p>
            <a:pPr lvl="1" eaLnBrk="1" hangingPunct="1">
              <a:defRPr/>
            </a:pPr>
            <a:r>
              <a:rPr lang="hr-HR" altLang="sr-Latn-RS" sz="220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Rasprava </a:t>
            </a:r>
            <a:r>
              <a:rPr lang="hr-HR" altLang="sr-Latn-RS" sz="2200" i="1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O duši</a:t>
            </a:r>
          </a:p>
          <a:p>
            <a:pPr eaLnBrk="1" hangingPunct="1">
              <a:defRPr/>
            </a:pPr>
            <a:r>
              <a:rPr lang="hr-HR" altLang="sr-Latn-RS" sz="260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Osnovao filozofsku školu, </a:t>
            </a:r>
            <a:r>
              <a:rPr lang="hr-HR" altLang="sr-Latn-RS" sz="2600" u="sng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Likej</a:t>
            </a:r>
            <a:r>
              <a:rPr lang="hr-HR" altLang="sr-Latn-RS" sz="260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, koja se posvećuje znanstvenom istraživanju</a:t>
            </a:r>
          </a:p>
          <a:p>
            <a:pPr eaLnBrk="1" hangingPunct="1">
              <a:defRPr/>
            </a:pPr>
            <a:r>
              <a:rPr lang="hr-HR" altLang="sr-Latn-RS" sz="260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Nasljednik mu je </a:t>
            </a:r>
            <a:r>
              <a:rPr lang="hr-HR" altLang="sr-Latn-R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Teofrast</a:t>
            </a:r>
            <a:r>
              <a:rPr lang="hr-HR" altLang="sr-Latn-RS" sz="260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– razna područja, cijenjen učitelj</a:t>
            </a:r>
          </a:p>
        </p:txBody>
      </p:sp>
      <p:pic>
        <p:nvPicPr>
          <p:cNvPr id="18436" name="Picture 1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541713" cy="5013325"/>
          </a:xfrm>
          <a:noFill/>
          <a:ln w="12700" cap="rnd">
            <a:solidFill>
              <a:srgbClr val="969696"/>
            </a:solidFill>
            <a:prstDash val="sysDot"/>
            <a:miter lim="800000"/>
            <a:headEnd/>
            <a:tailEnd/>
          </a:ln>
        </p:spPr>
      </p:pic>
      <p:sp>
        <p:nvSpPr>
          <p:cNvPr id="65553" name="Text Box 17" descr="Newsprint"/>
          <p:cNvSpPr txBox="1">
            <a:spLocks noChangeArrowheads="1"/>
          </p:cNvSpPr>
          <p:nvPr/>
        </p:nvSpPr>
        <p:spPr bwMode="auto">
          <a:xfrm>
            <a:off x="179388" y="5013325"/>
            <a:ext cx="3240087" cy="64135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r-HR" altLang="sr-Latn-RS" b="1">
                <a:effectLst>
                  <a:outerShdw blurRad="38100" dist="38100" dir="2700000" algn="tl">
                    <a:srgbClr val="C0C0C0"/>
                  </a:outerShdw>
                </a:effectLst>
              </a:rPr>
              <a:t>Prva stranica Avicenine </a:t>
            </a:r>
            <a:r>
              <a:rPr lang="hr-HR" altLang="sr-Latn-RS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Logike</a:t>
            </a:r>
            <a:endParaRPr lang="hr-HR" altLang="sr-Latn-RS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7813"/>
            <a:ext cx="8748712" cy="1139825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sz="3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Helenistički filozofi </a:t>
            </a:r>
            <a:br>
              <a:rPr lang="hr-HR" altLang="sr-Latn-RS" sz="3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</a:br>
            <a:r>
              <a:rPr lang="hr-HR" altLang="sr-Latn-RS" sz="3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	</a:t>
            </a:r>
            <a:r>
              <a:rPr lang="hr-HR" altLang="sr-Latn-RS" sz="34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– najviše utjecaja na Rim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5" y="1772816"/>
            <a:ext cx="9036496" cy="5085184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Filozofija postaje nauka o načinu života i to podijeljena u protivničke grupe</a:t>
            </a:r>
          </a:p>
          <a:p>
            <a:pPr lvl="1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Glavni pojmovi: </a:t>
            </a:r>
            <a:r>
              <a:rPr lang="hr-HR" altLang="sr-Latn-R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eudaimonia 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(blagostanje)</a:t>
            </a:r>
            <a:r>
              <a:rPr lang="hr-HR" altLang="sr-Latn-R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, ataraxia 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(bezbrižnost)</a:t>
            </a:r>
          </a:p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(Druga) Akademija pod </a:t>
            </a:r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Arkesilajem 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iz Pitane (3.st.) prihvaća </a:t>
            </a:r>
            <a:r>
              <a:rPr lang="hr-HR" altLang="sr-Latn-RS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skepticizam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začetnik je </a:t>
            </a:r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Piron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iz Elide</a:t>
            </a:r>
          </a:p>
          <a:p>
            <a:pPr eaLnBrk="1" hangingPunct="1"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Karnead 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iz Kirene (2.st.) u Novoj akademiji razvija </a:t>
            </a:r>
            <a:r>
              <a:rPr lang="hr-HR" altLang="sr-Latn-RS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kriticizam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(propitivanje dogmi)</a:t>
            </a:r>
            <a:endParaRPr lang="hr-HR" altLang="sr-Latn-RS" u="sng" dirty="0"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54253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Jačaju 2 nove škole – epikurejci i stoici (</a:t>
            </a:r>
            <a:r>
              <a:rPr lang="hr-HR" altLang="sr-Latn-R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Stoa poikil</a:t>
            </a:r>
            <a:r>
              <a:rPr lang="en-US" altLang="sr-Latn-R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ē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)</a:t>
            </a:r>
          </a:p>
          <a:p>
            <a:pPr eaLnBrk="1" hangingPunct="1">
              <a:buNone/>
              <a:defRPr/>
            </a:pPr>
            <a:endParaRPr lang="hr-HR" altLang="sr-Latn-RS" dirty="0"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pPr eaLnBrk="1" hangingPunct="1">
              <a:buNone/>
              <a:defRPr/>
            </a:pPr>
            <a:r>
              <a:rPr lang="hr-HR" altLang="sr-Latn-RS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Epikurejci</a:t>
            </a:r>
          </a:p>
          <a:p>
            <a:pPr eaLnBrk="1" hangingPunct="1">
              <a:buNone/>
              <a:defRPr/>
            </a:pPr>
            <a:endParaRPr lang="hr-HR" altLang="sr-Latn-RS" sz="1600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pPr eaLnBrk="1" hangingPunct="1"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Epikur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sa Sama (4/3.st.) </a:t>
            </a:r>
          </a:p>
          <a:p>
            <a:pPr lvl="1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u etici hedonist, u fizici atomist, </a:t>
            </a:r>
          </a:p>
          <a:p>
            <a:pPr marL="344487" lvl="1" indent="0" eaLnBrk="1" hangingPunct="1">
              <a:buNone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	u logici empirist </a:t>
            </a:r>
          </a:p>
          <a:p>
            <a:pPr eaLnBrk="1" hangingPunct="1">
              <a:buNone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=&gt; rimski pjesnik </a:t>
            </a:r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Lukrecije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, </a:t>
            </a:r>
          </a:p>
          <a:p>
            <a:pPr eaLnBrk="1" hangingPunct="1">
              <a:buNone/>
              <a:defRPr/>
            </a:pPr>
            <a:r>
              <a:rPr lang="hr-HR" altLang="sr-Latn-R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		De rerum natura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 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432" y="1484783"/>
            <a:ext cx="2621081" cy="537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25064" y="6304926"/>
            <a:ext cx="33123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0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https://en.wikipedia.org/wiki/Epicurus</a:t>
            </a:r>
          </a:p>
        </p:txBody>
      </p:sp>
    </p:spTree>
    <p:extLst>
      <p:ext uri="{BB962C8B-B14F-4D97-AF65-F5344CB8AC3E}">
        <p14:creationId xmlns:p14="http://schemas.microsoft.com/office/powerpoint/2010/main" val="2878370687"/>
      </p:ext>
    </p:extLst>
  </p:cSld>
  <p:clrMapOvr>
    <a:masterClrMapping/>
  </p:clrMapOvr>
  <p:transition spd="med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4800"/>
            <a:ext cx="8893175" cy="62928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	</a:t>
            </a:r>
            <a:r>
              <a:rPr lang="hr-HR" altLang="sr-Latn-RS" sz="32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Stoa</a:t>
            </a:r>
            <a:endParaRPr lang="hr-HR" altLang="sr-Latn-RS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pPr eaLnBrk="1" hangingPunct="1"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Zenon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iz Kitija (4/3.st.) je začetnik </a:t>
            </a:r>
          </a:p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Nasljednici su mu Kleant</a:t>
            </a:r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iz Asa</a:t>
            </a:r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i</a:t>
            </a:r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	Hrisip 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iz Kilikije (3.st.)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		– sistematizirao učenje	</a:t>
            </a:r>
          </a:p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U etici život s vrlinom u skladu s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	prirodom, u fizici materijalizam, u logici empirizam, ali sa znanjem koje se temelji na razumu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hr-HR" altLang="sr-Latn-RS" sz="1400" dirty="0"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pPr eaLnBrk="1" hangingPunct="1"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Srednja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(Panetije i Posidonije) i </a:t>
            </a:r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Kasna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(Seneka, Marko Aurelije) </a:t>
            </a:r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stoa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spadaju u rimsko razdoblje </a:t>
            </a:r>
          </a:p>
        </p:txBody>
      </p:sp>
      <p:pic>
        <p:nvPicPr>
          <p:cNvPr id="20484" name="Picture 4" descr="hriz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667000" cy="3733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9850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Filozofija (</a:t>
            </a:r>
            <a:r>
              <a:rPr lang="hr-HR" altLang="sr-Latn-R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philo- + sophia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)</a:t>
            </a:r>
            <a:r>
              <a:rPr lang="hr-HR" altLang="sr-Latn-R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je grčki izum</a:t>
            </a:r>
          </a:p>
          <a:p>
            <a:pPr eaLnBrk="1" hangingPunct="1">
              <a:defRPr/>
            </a:pPr>
            <a:endParaRPr lang="hr-HR" altLang="sr-Latn-RS" dirty="0"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U početku nije samostalna znanost, nego misli koje se mogu naći kod učenih ljudi </a:t>
            </a:r>
          </a:p>
          <a:p>
            <a:pPr lvl="1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obično se bave nečim drugim</a:t>
            </a:r>
          </a:p>
          <a:p>
            <a:pPr eaLnBrk="1" hangingPunct="1">
              <a:defRPr/>
            </a:pPr>
            <a:endParaRPr lang="hr-HR" altLang="sr-Latn-RS" dirty="0"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Različiti gradovi imali su različite tradicije</a:t>
            </a:r>
          </a:p>
        </p:txBody>
      </p:sp>
    </p:spTree>
  </p:cSld>
  <p:clrMapOvr>
    <a:masterClrMapping/>
  </p:clrMapOvr>
  <p:transition spd="med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Kinici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80728"/>
            <a:ext cx="8784976" cy="5760640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Antisten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(5/4.st.) – Sokratov učenik i</a:t>
            </a:r>
          </a:p>
          <a:p>
            <a:pPr eaLnBrk="1" hangingPunct="1"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Diogen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iz Sinope (4.st.)</a:t>
            </a:r>
          </a:p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Najvažnija je pojedinačna sloboda i samodostatnost, odbacuju društvene običaje, užitak i bogatstvo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hr-HR" altLang="sr-Latn-RS" b="1" dirty="0"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Još jedan Sokratov učenik,</a:t>
            </a:r>
          </a:p>
          <a:p>
            <a:pPr marL="0" indent="0" eaLnBrk="1" hangingPunct="1">
              <a:buNone/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Aristip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, osniva </a:t>
            </a:r>
            <a:r>
              <a:rPr lang="hr-HR" altLang="sr-Latn-R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kirenaike</a:t>
            </a:r>
          </a:p>
          <a:p>
            <a:pPr lvl="1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radikalni hedonizam</a:t>
            </a:r>
          </a:p>
          <a:p>
            <a:pPr lvl="1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proučavaju i logiku</a:t>
            </a:r>
          </a:p>
        </p:txBody>
      </p:sp>
      <p:pic>
        <p:nvPicPr>
          <p:cNvPr id="21508" name="Picture 4" descr="dio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922" y="2924943"/>
            <a:ext cx="4276942" cy="391245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820150" cy="919162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Jonija, 6.st.pr.Kr. (Milet) – </a:t>
            </a:r>
            <a:r>
              <a:rPr lang="hr-HR" altLang="sr-Latn-R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filozofi svijeta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3" y="836713"/>
            <a:ext cx="8964488" cy="6021288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Tales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Za Aristotela 1. filozof; matematičar i astronom </a:t>
            </a:r>
          </a:p>
          <a:p>
            <a:pPr lvl="1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Nema sačuvanih spisa </a:t>
            </a:r>
          </a:p>
          <a:p>
            <a:pPr lvl="1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Sve potječe iz </a:t>
            </a:r>
            <a:r>
              <a:rPr lang="hr-HR" altLang="sr-Latn-RS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vode</a:t>
            </a:r>
          </a:p>
          <a:p>
            <a:pPr eaLnBrk="1" hangingPunct="1"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Anaksimandar</a:t>
            </a:r>
          </a:p>
          <a:p>
            <a:pPr lvl="1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Ovaj i bezbrojni</a:t>
            </a:r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drugi svjetovi nastali su iz </a:t>
            </a:r>
            <a:r>
              <a:rPr lang="hr-HR" altLang="sr-Latn-RS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Neodređenog (</a:t>
            </a:r>
            <a:r>
              <a:rPr lang="hr-HR" altLang="sr-Latn-RS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apeiron</a:t>
            </a:r>
            <a:r>
              <a:rPr lang="hr-HR" altLang="sr-Latn-RS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)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kao rezultat uređenog općeg procesa (prirodnog zakona) koji se stalno odvija</a:t>
            </a:r>
          </a:p>
          <a:p>
            <a:pPr lvl="1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utjecaj iranske kozmologije</a:t>
            </a:r>
          </a:p>
          <a:p>
            <a:pPr eaLnBrk="1" hangingPunct="1"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Anaksimen</a:t>
            </a:r>
          </a:p>
          <a:p>
            <a:pPr lvl="1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Sve nastaje zgušnjavanjem i razrjeđivanjem iz </a:t>
            </a:r>
            <a:r>
              <a:rPr lang="hr-HR" altLang="sr-Latn-RS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zraka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, koji je vječan i stalno se kreće</a:t>
            </a:r>
          </a:p>
        </p:txBody>
      </p:sp>
    </p:spTree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5.st.pr.Kr. – </a:t>
            </a:r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filozofi pjesnici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221288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Kritika religije počinje u ranom 5.st. s </a:t>
            </a:r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Ksenofanom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Jonjanin, zaključivao je o nevidljivom preko vidljivog </a:t>
            </a:r>
          </a:p>
          <a:p>
            <a:pPr lvl="2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zemlja je beskonačna, svaki dan dolazi novo sunce...</a:t>
            </a:r>
          </a:p>
          <a:p>
            <a:pPr lvl="1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“Tračani prikazuju bogove kao Tračane, crnci kao crnce”</a:t>
            </a:r>
          </a:p>
          <a:p>
            <a:pPr lvl="2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bog nema oblik, ne miče se, djeluje preko moći uma</a:t>
            </a:r>
          </a:p>
          <a:p>
            <a:pPr eaLnBrk="1" hangingPunct="1"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Parmenid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iz Eleje</a:t>
            </a:r>
          </a:p>
          <a:p>
            <a:pPr lvl="1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Postoji samo Biće, nema kretanja, svijet je privid </a:t>
            </a:r>
          </a:p>
          <a:p>
            <a:pPr lvl="2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dobio je dokaze od božice</a:t>
            </a:r>
            <a:endParaRPr lang="hr-HR" altLang="sr-Latn-RS" b="1" dirty="0"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pPr marL="344487" lvl="1" indent="0" eaLnBrk="1" hangingPunct="1">
              <a:buNone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-&gt; </a:t>
            </a:r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Elejska škola: </a:t>
            </a:r>
          </a:p>
          <a:p>
            <a:pPr lvl="1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Zenon iz Eleje (paradoksi) i Melis sa Sama </a:t>
            </a:r>
          </a:p>
          <a:p>
            <a:pPr lvl="2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Biće je beskonačno i bestjelesno </a:t>
            </a:r>
          </a:p>
        </p:txBody>
      </p:sp>
    </p:spTree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51275" y="333375"/>
            <a:ext cx="4975225" cy="5832475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Empedoklo</a:t>
            </a:r>
            <a:r>
              <a:rPr lang="hr-HR" altLang="sr-Latn-R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iz Akraganta</a:t>
            </a:r>
          </a:p>
          <a:p>
            <a:pPr eaLnBrk="1" hangingPunct="1">
              <a:defRPr/>
            </a:pPr>
            <a:endParaRPr lang="hr-HR" altLang="sr-Latn-RS" sz="3200" dirty="0"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pPr lvl="1" eaLnBrk="1" hangingPunct="1"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Sve nastaje miješanjem i razdvajanjem (Ljubavlju i Mržnjom) 4 elementa: </a:t>
            </a:r>
          </a:p>
          <a:p>
            <a:pPr lvl="2" eaLnBrk="1" hangingPunct="1">
              <a:defRPr/>
            </a:pPr>
            <a:r>
              <a:rPr lang="hr-HR" altLang="sr-Latn-R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zemlje, vode, vatre, zraka</a:t>
            </a:r>
          </a:p>
          <a:p>
            <a:pPr lvl="1" eaLnBrk="1" hangingPunct="1"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Navodno imao lijek protiv starosti, uskrisivao ljude, nadzirao vjetar i kišu</a:t>
            </a:r>
          </a:p>
        </p:txBody>
      </p:sp>
      <p:pic>
        <p:nvPicPr>
          <p:cNvPr id="7172" name="Picture 4" descr="Empedokl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49" y="188640"/>
            <a:ext cx="3923928" cy="6084366"/>
          </a:xfrm>
          <a:noFill/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Pitagorejci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08050"/>
            <a:ext cx="8892479" cy="59499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hr-HR" altLang="sr-Latn-R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Pitagora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sa Sama – 6/5.st.pr.Kr.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filozof, svećenik i čarobnjak, autoritet su mu “Orfejeve” pjesme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Razvili matematiku i glazbu iz proučavanja brojeva (harmonija; 1 je početak svega)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Prve više škole u Italiji, Metapontu i Krotonu (matematika i filozofija)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Praznovjerja: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Ne diraju bijele pijetlove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Ne podižu stvari koje su pale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Ne jedu meso i bob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Ne ostavljaju svoj otisak u krevetu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Ne režu nokte osim u posebno određeno vrijeme</a:t>
            </a:r>
          </a:p>
        </p:txBody>
      </p:sp>
    </p:spTree>
  </p:cSld>
  <p:clrMapOvr>
    <a:masterClrMapping/>
  </p:clrMapOvr>
  <p:transition spd="med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8534400" cy="5749925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Heraklit 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iz Efeza – 6/5.st.pr.Kr.</a:t>
            </a:r>
            <a:endParaRPr lang="hr-HR" altLang="sr-Latn-RS" b="1" dirty="0"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pPr lvl="1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Postoji jedinstvena božanska inteligencija koja svime upravlja (</a:t>
            </a:r>
            <a:r>
              <a:rPr lang="hr-HR" altLang="sr-Latn-RS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logos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)</a:t>
            </a:r>
          </a:p>
          <a:p>
            <a:pPr lvl="1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Svemir je neugasiva vatra koja se negdje pali, negdje gasi – </a:t>
            </a:r>
            <a:r>
              <a:rPr lang="hr-HR" altLang="sr-Latn-RS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promjena i suprotnosti</a:t>
            </a:r>
            <a:endParaRPr lang="hr-HR" altLang="sr-Latn-RS" dirty="0"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pPr lvl="1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Utjecaj iranskih i indijskih učenja o duši (reinkarnacija)</a:t>
            </a:r>
            <a:endParaRPr lang="hr-HR" altLang="sr-Latn-RS" u="sng" dirty="0"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pPr eaLnBrk="1" hangingPunct="1"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Anaksagora 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– 5.st.pr.Kr.</a:t>
            </a:r>
          </a:p>
          <a:p>
            <a:pPr lvl="1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Jonjanin koji poučava u Ateni</a:t>
            </a:r>
          </a:p>
          <a:p>
            <a:pPr lvl="1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Sve je sastavljeno od mješavine raznih sastojaka koji se nikad neće u potpunosti razdvojiti; samo je </a:t>
            </a:r>
            <a:r>
              <a:rPr lang="hr-HR" altLang="sr-Latn-RS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Um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čist od primjesa</a:t>
            </a:r>
          </a:p>
        </p:txBody>
      </p:sp>
    </p:spTree>
  </p:cSld>
  <p:clrMapOvr>
    <a:masterClrMapping/>
  </p:clrMapOvr>
  <p:transition spd="med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Atomisti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(5/4.st. pr.Kr.)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052512"/>
            <a:ext cx="8291264" cy="5112791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Leukip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iz Mileta</a:t>
            </a:r>
          </a:p>
          <a:p>
            <a:pPr lvl="1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Postoji i Biće i Ne-biće</a:t>
            </a:r>
          </a:p>
          <a:p>
            <a:pPr lvl="1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Materija su sitne čestice koje su nedjeljive (</a:t>
            </a:r>
            <a:r>
              <a:rPr lang="hr-HR" altLang="sr-Latn-R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atoma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), neuništive i neutralne</a:t>
            </a:r>
          </a:p>
          <a:p>
            <a:pPr eaLnBrk="1" hangingPunct="1"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Demokrit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iz Abdere</a:t>
            </a:r>
          </a:p>
          <a:p>
            <a:pPr lvl="1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Razvoj civilizacije: primitivni je čovjek bio kao životinja – to spominje i Protagora</a:t>
            </a:r>
          </a:p>
          <a:p>
            <a:pPr lvl="1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Filozof i znanstvenik</a:t>
            </a:r>
          </a:p>
          <a:p>
            <a:pPr lvl="2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matematika, fizika, astronomija, medicina, filologija, ... </a:t>
            </a:r>
          </a:p>
          <a:p>
            <a:pPr lvl="2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magnetizam, npr.</a:t>
            </a:r>
          </a:p>
          <a:p>
            <a:pPr lvl="1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Cilj života je sreća i duševni mir</a:t>
            </a:r>
          </a:p>
        </p:txBody>
      </p:sp>
    </p:spTree>
  </p:cSld>
  <p:clrMapOvr>
    <a:masterClrMapping/>
  </p:clrMapOvr>
  <p:transition spd="med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865187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Sofisti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764704"/>
            <a:ext cx="8856984" cy="5904656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Sistematizacija i širenje novih spoznaja</a:t>
            </a:r>
          </a:p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Putujući predavači</a:t>
            </a:r>
          </a:p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Pod filozofijom podrazumijevaju: </a:t>
            </a:r>
          </a:p>
          <a:p>
            <a:pPr lvl="1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geometriju, fiziku, astronomiju, čak medicinu, umjetnosti i umijeća, pogotovo retoriku i čistu filozofiju</a:t>
            </a:r>
          </a:p>
          <a:p>
            <a:pPr eaLnBrk="1" hangingPunct="1">
              <a:defRPr/>
            </a:pPr>
            <a:r>
              <a:rPr lang="hr-HR" altLang="sr-Latn-R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Cilj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: </a:t>
            </a:r>
            <a:r>
              <a:rPr lang="hr-HR" altLang="sr-Latn-RS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odgoj obrazovanih ljudi koji će moći voditi državu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vrlina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: </a:t>
            </a:r>
            <a:r>
              <a:rPr lang="hr-HR" altLang="sr-Latn-R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aret</a:t>
            </a:r>
            <a:r>
              <a:rPr lang="en-US" altLang="sr-Latn-R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ē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  <a:cs typeface="Arial" charset="0"/>
              </a:rPr>
              <a:t> – nije isto što i moral</a:t>
            </a:r>
          </a:p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  <a:cs typeface="Arial" charset="0"/>
              </a:rPr>
              <a:t>Dovode u pitanje moralne vrijednosti i istinu </a:t>
            </a:r>
          </a:p>
          <a:p>
            <a:pPr lvl="1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  <a:cs typeface="Arial" charset="0"/>
              </a:rPr>
              <a:t>mogu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ć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  <a:cs typeface="Arial" charset="0"/>
              </a:rPr>
              <a:t>nost zagovaranja oba argumenta – poštivanje bogova, zakona, ustava?</a:t>
            </a:r>
            <a:endParaRPr lang="en-US" altLang="sr-Latn-RS" dirty="0"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  <a:cs typeface="Arial" charset="0"/>
            </a:endParaRPr>
          </a:p>
        </p:txBody>
      </p:sp>
    </p:spTree>
  </p:cSld>
  <p:clrMapOvr>
    <a:masterClrMapping/>
  </p:clrMapOvr>
  <p:transition spd="med">
    <p:dissolve/>
  </p:transition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3892</TotalTime>
  <Words>1366</Words>
  <Application>Microsoft Office PowerPoint</Application>
  <PresentationFormat>On-screen Show (4:3)</PresentationFormat>
  <Paragraphs>177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Book Antiqua</vt:lpstr>
      <vt:lpstr>Garamond</vt:lpstr>
      <vt:lpstr>Palatino Linotype</vt:lpstr>
      <vt:lpstr>Wingdings</vt:lpstr>
      <vt:lpstr>Edge</vt:lpstr>
      <vt:lpstr>Filozofija</vt:lpstr>
      <vt:lpstr>PowerPoint Presentation</vt:lpstr>
      <vt:lpstr>Jonija, 6.st.pr.Kr. (Milet) – filozofi svijeta</vt:lpstr>
      <vt:lpstr>5.st.pr.Kr. – filozofi pjesnici</vt:lpstr>
      <vt:lpstr>PowerPoint Presentation</vt:lpstr>
      <vt:lpstr>Pitagorejci</vt:lpstr>
      <vt:lpstr>PowerPoint Presentation</vt:lpstr>
      <vt:lpstr>Atomisti (5/4.st. pr.Kr.)</vt:lpstr>
      <vt:lpstr>Sofisti</vt:lpstr>
      <vt:lpstr>Poznatiji sofisti (5.st.pr.Kr.)</vt:lpstr>
      <vt:lpstr>Sofisti   za razliku od  Sokrata </vt:lpstr>
      <vt:lpstr>Sokrat je ispio otrov 399.g.pr.Kr.  - majeutičkom vještinom vodio do (samo)spoznaje - nije ostavio ništa zapisano </vt:lpstr>
      <vt:lpstr>Aristoklo Aristonov iz Kolita</vt:lpstr>
      <vt:lpstr>PowerPoint Presentation</vt:lpstr>
      <vt:lpstr>Aristotel (384-322.g.)</vt:lpstr>
      <vt:lpstr>PowerPoint Presentation</vt:lpstr>
      <vt:lpstr>Helenistički filozofi   – najviše utjecaja na Rim</vt:lpstr>
      <vt:lpstr>PowerPoint Presentation</vt:lpstr>
      <vt:lpstr>PowerPoint Presentation</vt:lpstr>
      <vt:lpstr>Kinici</vt:lpstr>
    </vt:vector>
  </TitlesOfParts>
  <Company>HIZP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Filozofija</dc:title>
  <dc:creator>Maja Matasović</dc:creator>
  <cp:lastModifiedBy>mrmat</cp:lastModifiedBy>
  <cp:revision>110</cp:revision>
  <dcterms:created xsi:type="dcterms:W3CDTF">2007-11-20T17:17:17Z</dcterms:created>
  <dcterms:modified xsi:type="dcterms:W3CDTF">2022-11-16T22:24:55Z</dcterms:modified>
</cp:coreProperties>
</file>