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78" r:id="rId3"/>
    <p:sldId id="263" r:id="rId4"/>
    <p:sldId id="264" r:id="rId5"/>
    <p:sldId id="265" r:id="rId6"/>
    <p:sldId id="267" r:id="rId7"/>
    <p:sldId id="279" r:id="rId8"/>
    <p:sldId id="269" r:id="rId9"/>
    <p:sldId id="280" r:id="rId10"/>
    <p:sldId id="271" r:id="rId11"/>
    <p:sldId id="272" r:id="rId12"/>
    <p:sldId id="274" r:id="rId13"/>
    <p:sldId id="275" r:id="rId14"/>
    <p:sldId id="282" r:id="rId15"/>
    <p:sldId id="276" r:id="rId16"/>
    <p:sldId id="281" r:id="rId17"/>
    <p:sldId id="277" r:id="rId18"/>
    <p:sldId id="257" r:id="rId19"/>
    <p:sldId id="258" r:id="rId20"/>
    <p:sldId id="259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4" autoAdjust="0"/>
    <p:restoredTop sz="86402" autoAdjust="0"/>
  </p:normalViewPr>
  <p:slideViewPr>
    <p:cSldViewPr>
      <p:cViewPr varScale="1">
        <p:scale>
          <a:sx n="65" d="100"/>
          <a:sy n="65" d="100"/>
        </p:scale>
        <p:origin x="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noProof="0"/>
              <a:t>Click to edit Master text styles</a:t>
            </a:r>
          </a:p>
          <a:p>
            <a:pPr lvl="1"/>
            <a:r>
              <a:rPr lang="en-GB" altLang="sr-Latn-RS" noProof="0"/>
              <a:t>Second level</a:t>
            </a:r>
          </a:p>
          <a:p>
            <a:pPr lvl="2"/>
            <a:r>
              <a:rPr lang="en-GB" altLang="sr-Latn-RS" noProof="0"/>
              <a:t>Third level</a:t>
            </a:r>
          </a:p>
          <a:p>
            <a:pPr lvl="3"/>
            <a:r>
              <a:rPr lang="en-GB" altLang="sr-Latn-RS" noProof="0"/>
              <a:t>Fourth level</a:t>
            </a:r>
          </a:p>
          <a:p>
            <a:pPr lvl="4"/>
            <a:r>
              <a:rPr lang="en-GB" altLang="sr-Latn-R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2596F9-A032-40C8-8BC5-04DDFF098104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62881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B5360-8AD3-42EB-96B3-F84124A1B174}" type="slidenum">
              <a:rPr lang="en-GB" altLang="sr-Latn-R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9D63F-2E2D-4F95-8A74-7FCEF6F0C1AC}" type="slidenum">
              <a:rPr lang="en-GB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sr-Latn-R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 pletar = c. 867m</a:t>
            </a:r>
            <a:r>
              <a:rPr lang="hr-HR" baseline="30000" dirty="0"/>
              <a:t>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2596F9-A032-40C8-8BC5-04DDFF098104}" type="slidenum">
              <a:rPr lang="en-GB" altLang="sr-Latn-RS" smtClean="0"/>
              <a:pPr>
                <a:defRPr/>
              </a:pPr>
              <a:t>16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37998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CC0342-0108-4AEF-AC06-ECB248CC8563}" type="slidenum">
              <a:rPr lang="en-GB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sr-Latn-R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7B2F2F-A6DE-481A-8C58-29322ACB00E1}" type="slidenum">
              <a:rPr lang="en-GB" altLang="sr-Latn-R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sr-Latn-R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B92129-734D-4CDA-BA94-5D33E075002A}" type="slidenum">
              <a:rPr lang="en-GB" altLang="sr-Latn-R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sr-Latn-R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AFCE7-4F93-4F87-BEB5-348D009E8ABF}" type="slidenum">
              <a:rPr lang="en-GB" altLang="sr-Latn-R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sr-Latn-R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E791D1-3296-4393-B3D3-32252B03105B}" type="slidenum">
              <a:rPr lang="en-GB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sr-Latn-R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79B4D0-A3D7-4A21-95DF-859324445CDA}" type="slidenum">
              <a:rPr lang="en-GB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sr-Latn-R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376D2C-D80A-402D-A2FB-DB4D61B85631}" type="slidenum">
              <a:rPr lang="en-GB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sr-Latn-R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5DA2B-7789-4798-AE68-81F45A5E5686}" type="slidenum">
              <a:rPr lang="en-GB" altLang="sr-Latn-R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D6F19C-5320-4020-8166-258D7E3FCA48}" type="slidenum">
              <a:rPr lang="en-GB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10E29-9077-4A38-B3C8-D33E19179CDC}" type="slidenum">
              <a:rPr lang="en-GB" altLang="sr-Latn-R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C97DDD-201C-4C2E-A1B6-4A9857DC1F8A}" type="slidenum">
              <a:rPr lang="en-GB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sr-Latn-R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E3DD69-CBD2-46C9-9C59-B26E50E7048C}" type="slidenum">
              <a:rPr lang="en-GB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sr-Latn-R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C28385-EFF9-4C23-99CC-15C616560618}" type="slidenum">
              <a:rPr lang="en-GB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sr-Latn-R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3A0B7E-6121-4275-85D3-2565FDEF88CA}" type="slidenum">
              <a:rPr lang="en-GB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sr-Latn-R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F1B4BF-F558-4376-9B3B-BBED0FC26002}" type="slidenum">
              <a:rPr lang="en-GB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sr-Latn-R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DC0F07-CED9-4C34-A33E-1C7AC67FB962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C8B4C-A0FC-412C-807A-A69DEF2972CB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4D953-8016-49E9-9AF3-1A46A8FDEE4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B5D4-CBE8-49DF-B1FB-85BB20C3F75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7430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8500" y="19415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8500" y="40751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4586F-9317-427C-A7BA-AC58A81C06E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7346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8500" y="19415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8500" y="40751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349A5-3082-4123-96E5-4E92EF0BC58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8645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5E82D-61ED-4A00-A403-CFA38D32806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D0105-A8AD-41EC-8592-A54E9B57446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66C5F-E36F-4C7C-A54A-1017B670B6B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CA119-C9D8-4DF3-9110-11CBEA7DF7C5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ECCD-BB7E-4ABD-A496-61E374A5051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673E-F766-4A34-B569-BFEA22BBDA5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CEDB3-02B8-479D-8DB8-B99EEF769F6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82A0-55BA-449D-AAAF-C166B7E855AB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69ACB4-73A7-439B-9E3D-CF672BECB46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cap="all" dirty="0">
                <a:latin typeface="Times New Roman" pitchFamily="18" charset="0"/>
              </a:rPr>
              <a:t>Grčka kolonizacija </a:t>
            </a:r>
            <a:br>
              <a:rPr lang="hr-HR" altLang="sr-Latn-RS" sz="4000" cap="all" dirty="0">
                <a:latin typeface="Times New Roman" pitchFamily="18" charset="0"/>
              </a:rPr>
            </a:br>
            <a:endParaRPr lang="en-GB" altLang="sr-Latn-RS" sz="4000" cap="all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altLang="sr-Latn-RS" sz="4000" cap="all" dirty="0">
                <a:latin typeface="Times New Roman" pitchFamily="18" charset="0"/>
              </a:rPr>
              <a:t>i </a:t>
            </a:r>
          </a:p>
          <a:p>
            <a:r>
              <a:rPr lang="hr-HR" altLang="sr-Latn-RS" sz="4000" cap="all" dirty="0">
                <a:latin typeface="Times New Roman" pitchFamily="18" charset="0"/>
              </a:rPr>
              <a:t>osnove ekonomije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88232"/>
            <a:ext cx="3240360" cy="65212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67744" y="764704"/>
            <a:ext cx="6876256" cy="590438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Milet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Većina naseobina na Pontu </a:t>
            </a:r>
          </a:p>
          <a:p>
            <a:pPr lvl="2">
              <a:lnSpc>
                <a:spcPct val="90000"/>
              </a:lnSpc>
              <a:defRPr/>
            </a:pPr>
            <a:r>
              <a:rPr lang="hr-HR" altLang="sr-Latn-RS" sz="3000" dirty="0">
                <a:latin typeface="Times New Roman" pitchFamily="18" charset="0"/>
              </a:rPr>
              <a:t>Kizik, Abid, Istrija, Olbija...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Naukratis na ušću Nila (c.650.pr.Kr.), trgovačko središte (</a:t>
            </a:r>
            <a:r>
              <a:rPr lang="hr-HR" altLang="sr-Latn-RS" sz="3200" i="1" dirty="0" err="1">
                <a:latin typeface="Times New Roman" pitchFamily="18" charset="0"/>
              </a:rPr>
              <a:t>emporion</a:t>
            </a:r>
            <a:r>
              <a:rPr lang="hr-HR" altLang="sr-Latn-RS" sz="32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Megara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Osim na Siciliji i u Velikoj Grčkoj, Bizantij i Kalhedon (= Halkedon; c.pol.7.st.)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Herakleja Pontska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Eubeja (gradovi Halkida i Eretrija)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Halkidika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Naks na Siciliji (Halkiđani s Nakšanima)</a:t>
            </a:r>
            <a:endParaRPr lang="en-GB" altLang="sr-Latn-RS" sz="32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3689"/>
            <a:ext cx="9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"Snake column Hippodrome Constantinople 2007" by Gryffindor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Autostitch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- Own work. https://en.wikipedia.org/wiki/Serpent_Column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428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 poznatih metropola</a:t>
            </a:r>
            <a:endParaRPr lang="hr-H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67" y="-9450"/>
            <a:ext cx="5633933" cy="35824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036050" cy="57963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Fokeja (M.Azija)</a:t>
            </a:r>
          </a:p>
          <a:p>
            <a:pPr lvl="1" eaLnBrk="1" hangingPunct="1">
              <a:defRPr/>
            </a:pPr>
            <a:r>
              <a:rPr lang="hr-HR" altLang="sr-Latn-RS" sz="2400" b="1" i="1" dirty="0">
                <a:latin typeface="Times New Roman" pitchFamily="18" charset="0"/>
              </a:rPr>
              <a:t>Massalia</a:t>
            </a:r>
            <a:r>
              <a:rPr lang="hr-HR" altLang="sr-Latn-RS" sz="2400" dirty="0">
                <a:latin typeface="Times New Roman" pitchFamily="18" charset="0"/>
              </a:rPr>
              <a:t> / </a:t>
            </a:r>
            <a:r>
              <a:rPr lang="hr-HR" altLang="sr-Latn-RS" sz="2400" i="1" dirty="0">
                <a:latin typeface="Times New Roman" pitchFamily="18" charset="0"/>
              </a:rPr>
              <a:t>Marsilia 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hr-HR" altLang="sr-Latn-RS" sz="2400" dirty="0">
                <a:latin typeface="Times New Roman" pitchFamily="18" charset="0"/>
              </a:rPr>
              <a:t>(Marseille) c.600.pr.Kr. </a:t>
            </a:r>
          </a:p>
          <a:p>
            <a:pPr marL="1200150" lvl="2" indent="-342900" eaLnBrk="1" hangingPunct="1">
              <a:buFont typeface="Wingdings" pitchFamily="2" charset="2"/>
              <a:buChar char="Ø"/>
              <a:defRPr/>
            </a:pPr>
            <a:r>
              <a:rPr lang="hr-HR" altLang="sr-Latn-RS" sz="2400" i="1" dirty="0">
                <a:latin typeface="Times New Roman" pitchFamily="18" charset="0"/>
              </a:rPr>
              <a:t>Monoikos, Nikaia, </a:t>
            </a:r>
          </a:p>
          <a:p>
            <a:pPr marL="857250" lvl="2" indent="0" eaLnBrk="1" hangingPunct="1">
              <a:buFont typeface="Wingdings" pitchFamily="2" charset="2"/>
              <a:buNone/>
              <a:defRPr/>
            </a:pPr>
            <a:r>
              <a:rPr lang="hr-HR" altLang="sr-Latn-RS" sz="2400" i="1" dirty="0">
                <a:latin typeface="Times New Roman" pitchFamily="18" charset="0"/>
              </a:rPr>
              <a:t>Antipolis, Olbia, </a:t>
            </a:r>
          </a:p>
          <a:p>
            <a:pPr marL="857250" lvl="2" indent="0" eaLnBrk="1" hangingPunct="1">
              <a:buFont typeface="Wingdings" pitchFamily="2" charset="2"/>
              <a:buNone/>
              <a:defRPr/>
            </a:pPr>
            <a:r>
              <a:rPr lang="hr-HR" altLang="sr-Latn-RS" sz="2400" i="1" dirty="0">
                <a:latin typeface="Times New Roman" pitchFamily="18" charset="0"/>
              </a:rPr>
              <a:t>Arelatē, Kallipolis ...</a:t>
            </a:r>
          </a:p>
          <a:p>
            <a:pPr marL="857250" lvl="2" indent="0" eaLnBrk="1" hangingPunct="1">
              <a:buFont typeface="Wingdings" pitchFamily="2" charset="2"/>
              <a:buNone/>
              <a:defRPr/>
            </a:pPr>
            <a:endParaRPr lang="hr-HR" altLang="sr-Latn-RS" sz="16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Poveli su Artemidinu svećenicu Aristarhu iz Efeza zajedno s kipom božice, </a:t>
            </a:r>
            <a:r>
              <a:rPr lang="hr-HR" altLang="sr-Latn-R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oikistēs</a:t>
            </a: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se oženio kćerkom lokalnog keltskog vođe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Konkurencija Kartažanima i Etruščanima na Z Mediteranu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Aristokracija 600 (zadivila Aristotela)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 4.st.pr.Kr. ima c. 35 000 stanovnika</a:t>
            </a:r>
            <a:endParaRPr lang="en-GB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067" y="0"/>
            <a:ext cx="5633933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r">
              <a:defRPr/>
            </a:pPr>
            <a:r>
              <a:rPr lang="hr-HR" sz="1000" dirty="0">
                <a:solidFill>
                  <a:schemeClr val="accent6">
                    <a:lumMod val="75000"/>
                  </a:schemeClr>
                </a:solidFill>
              </a:rPr>
              <a:t>http://www.laits.utexas.edu/ironagecelts/images/interaction/massalia_tribes.php</a:t>
            </a:r>
            <a:endParaRPr lang="hr-HR" altLang="sr-Latn-RS" sz="1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After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Cunliffe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 1988, fig. 16</a:t>
            </a:r>
            <a:endParaRPr lang="hr-H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" y="2204864"/>
            <a:ext cx="9060457" cy="454834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7772400" cy="89696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Grci na Jadranu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760" y="6476214"/>
            <a:ext cx="8011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Suić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hr-HR" sz="1200" i="1" dirty="0">
                <a:solidFill>
                  <a:schemeClr val="accent1">
                    <a:lumMod val="75000"/>
                  </a:schemeClr>
                </a:solidFill>
              </a:rPr>
              <a:t>Antički grad na istočnom Jadranu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, Zagreb 2003.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19" y="1196752"/>
            <a:ext cx="8877196" cy="896962"/>
          </a:xfrm>
        </p:spPr>
        <p:txBody>
          <a:bodyPr/>
          <a:lstStyle/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Trgovci plove od 7.st.pr.Kr.; potvrde keramike u Istri, Zadru, Ninu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6632"/>
            <a:ext cx="8991600" cy="632385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800" b="1" u="sng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Kolonije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Hvar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Pharos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– Parani 385/4.g.pr.Kr., starosjedioci Iliri Liburni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b="1" dirty="0">
                <a:latin typeface="Times New Roman" pitchFamily="18" charset="0"/>
              </a:rPr>
              <a:t>Demetrije Hvaranin</a:t>
            </a:r>
            <a:r>
              <a:rPr lang="hr-HR" altLang="sr-Latn-RS" sz="2400" dirty="0">
                <a:latin typeface="Times New Roman" pitchFamily="18" charset="0"/>
              </a:rPr>
              <a:t> (229-219.pr.Kr.), borbe s Rimljanima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Issa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– osnovao je c.397.pr.Kr. sirakuški tiranin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Dionizije Stariji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Osnovali Trogir (</a:t>
            </a:r>
            <a:r>
              <a:rPr lang="hr-HR" altLang="sr-Latn-RS" sz="2400" i="1" dirty="0">
                <a:latin typeface="Times New Roman" pitchFamily="18" charset="0"/>
              </a:rPr>
              <a:t>Tragourion</a:t>
            </a:r>
            <a:r>
              <a:rPr lang="hr-HR" altLang="sr-Latn-RS" sz="2400" dirty="0">
                <a:latin typeface="Times New Roman" pitchFamily="18" charset="0"/>
              </a:rPr>
              <a:t>),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400" dirty="0">
                <a:latin typeface="Times New Roman" pitchFamily="18" charset="0"/>
              </a:rPr>
              <a:t>Salonu </a:t>
            </a:r>
            <a:r>
              <a:rPr lang="hr-HR" altLang="sr-Latn-RS" sz="2400" i="1" dirty="0">
                <a:latin typeface="Times New Roman" pitchFamily="18" charset="0"/>
              </a:rPr>
              <a:t>(Sal</a:t>
            </a:r>
            <a:r>
              <a:rPr lang="en-US" altLang="sr-Latn-RS" sz="2400" i="1" dirty="0">
                <a:latin typeface="Times New Roman" pitchFamily="18" charset="0"/>
              </a:rPr>
              <a:t>ō</a:t>
            </a:r>
            <a:r>
              <a:rPr lang="hr-HR" altLang="sr-Latn-RS" sz="2400" i="1" dirty="0">
                <a:latin typeface="Times New Roman" pitchFamily="18" charset="0"/>
              </a:rPr>
              <a:t>na),</a:t>
            </a:r>
            <a:r>
              <a:rPr lang="hr-HR" altLang="sr-Latn-RS" sz="2400" dirty="0">
                <a:latin typeface="Times New Roman" pitchFamily="18" charset="0"/>
              </a:rPr>
              <a:t> Stobreč (Epetion)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400" dirty="0">
                <a:latin typeface="Times New Roman" pitchFamily="18" charset="0"/>
              </a:rPr>
              <a:t>– 1.pol.2.st.pr.Kr.</a:t>
            </a:r>
            <a:endParaRPr lang="en-GB" altLang="sr-Latn-RS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Narona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Vid kod Metkovića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Epidauros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Cavtat</a:t>
            </a:r>
          </a:p>
        </p:txBody>
      </p:sp>
      <p:pic>
        <p:nvPicPr>
          <p:cNvPr id="16386" name="Picture 5" descr="Amor i Psiha-issa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023955"/>
            <a:ext cx="1939280" cy="303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913936" y="6165850"/>
            <a:ext cx="4178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altLang="sr-Latn-R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Eros i Psiha iz Ise (Martvilo)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38CEB-6144-4F95-A7F8-4B2B0344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 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Σ]ῆς ἀρετῆς πόλις ἥδε ποθὴν ἔχει, [ὅ]ς ποτ’ ἔπλευσας,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	ἀνδρῶν Ἰλλυριῶν εἶτ’ ἐπιβὰς ἔθανες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	παῖδα λιπὼν σ[μικρὸν] Χάρμον ἐν ὀρφανίᾳ</a:t>
            </a:r>
            <a:r>
              <a:rPr lang="hr-HR" dirty="0"/>
              <a:t>.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	Καλλία, [τὴν ἀρ]ετὴν οὐκ ὀλίγην ἔλιπες.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 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Ovaj grad nosi čežnju za tvojom vrlinom; kad si jednom otplovio,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	naletio si zatim na ilirske muževe i umro,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	ostavivši malog sina Harma kao siroče.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	Kalija, ostavio si nemalu vrlinu.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4BE565-E4D4-49C3-A88B-82065971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404664"/>
            <a:ext cx="7756263" cy="1054250"/>
          </a:xfrm>
        </p:spPr>
        <p:txBody>
          <a:bodyPr/>
          <a:lstStyle/>
          <a:p>
            <a:r>
              <a:rPr lang="hr-HR" sz="3200" b="1" dirty="0"/>
              <a:t>KALIJIN EPITAF iz ISE </a:t>
            </a:r>
            <a:br>
              <a:rPr lang="hr-HR" sz="3200" b="1" dirty="0"/>
            </a:br>
            <a:r>
              <a:rPr lang="hr-HR" sz="3200" dirty="0"/>
              <a:t>(prva pol.4.st.pr.Kr.)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06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7BF6B-72C4-45BD-B593-D3B0C38B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8" b="98429" l="0" r="90000">
                        <a14:foregroundMark x1="333" y1="80890" x2="11000" y2="45288"/>
                        <a14:foregroundMark x1="0" y1="98691" x2="54167" y2="82461"/>
                        <a14:foregroundMark x1="54167" y1="82461" x2="65333" y2="86649"/>
                        <a14:foregroundMark x1="65333" y1="86649" x2="68000" y2="89529"/>
                        <a14:foregroundMark x1="67000" y1="91099" x2="69167" y2="75393"/>
                        <a14:foregroundMark x1="37833" y1="10733" x2="48833" y2="2618"/>
                        <a14:foregroundMark x1="48833" y1="2618" x2="59500" y2="7330"/>
                        <a14:foregroundMark x1="23000" y1="24607" x2="29500" y2="11780"/>
                        <a14:backgroundMark x1="0" y1="74346" x2="7667" y2="39267"/>
                        <a14:backgroundMark x1="7667" y1="39267" x2="15500" y2="24607"/>
                        <a14:backgroundMark x1="15500" y1="24607" x2="25000" y2="14398"/>
                        <a14:backgroundMark x1="25000" y1="14398" x2="26167" y2="11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6812" y="476672"/>
            <a:ext cx="3058167" cy="1947033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211959" y="476672"/>
            <a:ext cx="4948897" cy="16192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Korčula </a:t>
            </a:r>
            <a:b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</a:t>
            </a:r>
            <a:r>
              <a:rPr lang="hr-HR" altLang="sr-Latn-RS" sz="4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Korkyra melaina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88023" y="2204864"/>
            <a:ext cx="4329323" cy="4653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Kolonizirana iz Knida, c.500.pr.Kr.;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grad se vjerojatno zvao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hr-HR" altLang="sr-Latn-R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Herakleja</a:t>
            </a:r>
            <a:endParaRPr lang="hr-HR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Lumbardska psefizma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dokument o naseljavanju iz poč.3.st.pr.Kr., oko 200 stanovnika došlo iz Isse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FE506-A21C-48E5-95F9-611124B6A553}"/>
              </a:ext>
            </a:extLst>
          </p:cNvPr>
          <p:cNvSpPr txBox="1"/>
          <p:nvPr/>
        </p:nvSpPr>
        <p:spPr>
          <a:xfrm>
            <a:off x="3523917" y="6381328"/>
            <a:ext cx="535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50000"/>
                  </a:schemeClr>
                </a:solidFill>
              </a:rPr>
              <a:t>https://www.tportal.hr/kultura/clanak/zagreb-predstavio-senzaciju-iz-lumbarde-starogrcki-kameni-natpis-iz-3-stoljeca-20181002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DB8B5-9E7B-4938-B46F-3E61C67F50CB}"/>
              </a:ext>
            </a:extLst>
          </p:cNvPr>
          <p:cNvSpPr txBox="1"/>
          <p:nvPr/>
        </p:nvSpPr>
        <p:spPr>
          <a:xfrm>
            <a:off x="3635896" y="3429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FB8A3-546E-434D-AA62-21F00AFF8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7754" l="2273" r="96591">
                        <a14:foregroundMark x1="5871" y1="2637" x2="12311" y2="11035"/>
                        <a14:foregroundMark x1="2273" y1="97754" x2="13826" y2="87598"/>
                        <a14:foregroundMark x1="6629" y1="90234" x2="10038" y2="88184"/>
                        <a14:foregroundMark x1="8523" y1="90430" x2="14773" y2="86035"/>
                        <a14:foregroundMark x1="96591" y1="97754" x2="95644" y2="91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54" y="908720"/>
            <a:ext cx="3058166" cy="5930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7C6C4-CB16-4A9D-B8C2-326B1A06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6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i="1" cap="small" dirty="0"/>
              <a:t>Neka je sa srećom. Za hijeromnamona Praksidama [Mahaneja mjeseca utvrđen je ugovor o osnivanju naseobine između] Isejaca te Pila i njegova sina Daza. Ovo su osnivači naseobine [ugovorili] i narod odlučio: da oni koji su prvi [zauzeli zemlju] i obzidali grad dobiju posebno zemljište za gradnju kuće unutar utvrđenoga grada, posebno s dijelom, a od zemlje koja je [izvan grada] da isti dobiju odvojeno prvi ždrjeb od po pletar obradive zemlje i tri susjedna pletra, a od ostale dijelove; da se zapiše [kakav je ždrjeb i kakav dio] svaki dobio; u trajnom posjedu neka bude njima i [njihovim potomcima] jedan pletar i pol po svakome; kasniji doseljenici neka dobiju od [neraspodijeljene zemlje u polju] četiri i pol pletra; da se [vlasti zakunu da neće nikad] ni grad ni zemlju ponovno dijeliti; ako netko od vladajućih nešto predloži ili se pak netko složi protiv ove [psefizme, taj neka potpadne pod atimiju,] a imetak njegov nek postane narodnim vlasništvom; nekažnjen nek ostane [onaj koji ga ubije]...</a:t>
            </a:r>
            <a:r>
              <a:rPr lang="hr-HR" cap="small" dirty="0"/>
              <a:t> </a:t>
            </a:r>
            <a:endParaRPr lang="en-GB" dirty="0"/>
          </a:p>
          <a:p>
            <a:pPr marL="0" indent="0">
              <a:buNone/>
            </a:pPr>
            <a:r>
              <a:rPr lang="hr-HR" i="1" cap="small" dirty="0"/>
              <a:t>Ovi su dobili zemlju i obzidali grad:</a:t>
            </a:r>
            <a:endParaRPr lang="en-GB" dirty="0"/>
          </a:p>
          <a:p>
            <a:pPr marL="0" indent="0">
              <a:buNone/>
            </a:pPr>
            <a:r>
              <a:rPr lang="hr-HR" i="1" cap="small" dirty="0"/>
              <a:t>Dimani Hili Pamfili</a:t>
            </a:r>
            <a:r>
              <a:rPr lang="en-GB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FDD64-4621-4BFA-B3D4-87660C9C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70156"/>
            <a:ext cx="8640960" cy="1054250"/>
          </a:xfrm>
        </p:spPr>
        <p:txBody>
          <a:bodyPr/>
          <a:lstStyle/>
          <a:p>
            <a:r>
              <a:rPr lang="hr-HR" sz="1800" dirty="0"/>
              <a:t>Prijevod prema: M. Suić, Antički grad na istočnom Jadranu, Zagreb, 1976.</a:t>
            </a:r>
            <a:br>
              <a:rPr lang="hr-HR" sz="1800" dirty="0"/>
            </a:br>
            <a:r>
              <a:rPr lang="hr-HR" sz="1800" dirty="0"/>
              <a:t>(+ Jelena Marohnić, 2018-)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3153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Posljedice kolonizacije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66888"/>
            <a:ext cx="5562600" cy="509111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Mitološke priče </a:t>
            </a:r>
          </a:p>
          <a:p>
            <a:pPr lvl="1" eaLnBrk="1" hangingPunct="1">
              <a:defRPr/>
            </a:pPr>
            <a:r>
              <a:rPr lang="hr-HR" altLang="sr-Latn-RS" sz="2600" dirty="0">
                <a:latin typeface="Times New Roman" pitchFamily="18" charset="0"/>
              </a:rPr>
              <a:t>Skila i Haribda, Jazon i Argonauti, priča o Prometeju na Kavkazu...</a:t>
            </a:r>
          </a:p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Etruščansko pismo (prije 700.g.pr.Kr.) &gt; rimska latinica</a:t>
            </a:r>
          </a:p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Širenje grčke kulture (keramike, umjetnosti, ...)</a:t>
            </a:r>
          </a:p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Razvoj grčke trgovine</a:t>
            </a:r>
            <a:endParaRPr lang="en-GB" altLang="sr-Latn-RS" sz="3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Picture 4" descr="kai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578580"/>
            <a:ext cx="2930421" cy="411480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56325" y="2133600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Kairos</a:t>
            </a:r>
            <a:r>
              <a:rPr lang="hr-HR" altLang="sr-Latn-R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iz Trogira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Grčka ekonomija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NOVAC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60848"/>
            <a:ext cx="8915400" cy="479715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Javlja se u 7.st.pr.Kr. - komadi kovine s drž. pečatom, kasnije slika boga i znak države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 ima željezni, ostali polisi zlatni (malo), srebrni i bakreni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svaki grad ima svoje vrijednosti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glavni su eginski i eubejski sustav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Novci se nose u ustima ili u naboru odjeće, samo najbogatiji imaju kese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Vrijednosti su ujedno i mjera za težinu</a:t>
            </a:r>
          </a:p>
        </p:txBody>
      </p:sp>
      <p:pic>
        <p:nvPicPr>
          <p:cNvPr id="20484" name="Picture 4" descr="athens 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841" y="0"/>
            <a:ext cx="2034532" cy="191683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thens2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7837" y="4797152"/>
            <a:ext cx="2057251" cy="187220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76" y="476672"/>
            <a:ext cx="881442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9318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http://historum.com/ancient-history/53219-hellenistic-cities-colonization-urbanization.html</a:t>
            </a:r>
          </a:p>
        </p:txBody>
      </p:sp>
    </p:spTree>
    <p:extLst>
      <p:ext uri="{BB962C8B-B14F-4D97-AF65-F5344CB8AC3E}">
        <p14:creationId xmlns:p14="http://schemas.microsoft.com/office/powerpoint/2010/main" val="2488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rinth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0563" y="0"/>
            <a:ext cx="2103437" cy="220503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68538" y="77788"/>
            <a:ext cx="4824412" cy="144621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Vrijednosti (atenske; s Eubeje)</a:t>
            </a:r>
            <a:endParaRPr lang="en-GB" altLang="sr-Latn-RS" sz="4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29" name="Group 3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633938"/>
              </p:ext>
            </p:extLst>
          </p:nvPr>
        </p:nvGraphicFramePr>
        <p:xfrm>
          <a:off x="251520" y="1989138"/>
          <a:ext cx="8892480" cy="4918565"/>
        </p:xfrm>
        <a:graphic>
          <a:graphicData uri="http://schemas.openxmlformats.org/drawingml/2006/table">
            <a:tbl>
              <a:tblPr/>
              <a:tblGrid>
                <a:gridCol w="177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1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talenat (</a:t>
                      </a:r>
                      <a:r>
                        <a:rPr kumimoji="0" lang="hr-HR" altLang="sr-Latn-R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talanton</a:t>
                      </a: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= “vaga”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mina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6000 drahmi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36 000 obola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26 196g (26kg)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9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mina (</a:t>
                      </a:r>
                      <a:r>
                        <a:rPr kumimoji="0" lang="hr-HR" altLang="sr-Latn-R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mna, </a:t>
                      </a: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fenička riječ)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 drahmi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 obola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436.6g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drahma (</a:t>
                      </a:r>
                      <a:r>
                        <a:rPr kumimoji="0" lang="hr-HR" altLang="sr-Latn-R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drakhmē</a:t>
                      </a: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= “zahvat = šačica”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obola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4.37g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obol (</a:t>
                      </a:r>
                      <a:r>
                        <a:rPr kumimoji="0" lang="hr-HR" altLang="sr-Latn-R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obolos</a:t>
                      </a: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= “šipka”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0.73g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07" name="Picture 3" descr="aegina nova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2150" cy="198913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735" y="577787"/>
            <a:ext cx="8637588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Još uvijek u Ateni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52600"/>
            <a:ext cx="8713663" cy="49164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Osnovna je jedinica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tetradrakhmon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– srebrni</a:t>
            </a:r>
          </a:p>
          <a:p>
            <a:pPr lvl="1">
              <a:defRPr/>
            </a:pPr>
            <a:r>
              <a:rPr lang="hr-HR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Još postoje 2, 1 drahma, obol i ¼ obola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Bakreni su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khalkous =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“bakreni”, 1/8 obola i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lepton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“ostatak, sitniš”, 1/16 obola</a:t>
            </a:r>
            <a:endParaRPr lang="hr-HR" altLang="sr-Latn-RS" sz="28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Zlatan je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statēr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(20 drahmi)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= perzijski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dareikos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(prvi s ljudskim likom)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 obola je ulaznica za kazalište, dnevna plaća hoplita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40-60 mina je trošak trijerarhije</a:t>
            </a:r>
            <a:endParaRPr lang="en-GB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1" y="-99392"/>
            <a:ext cx="3213357" cy="31755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0"/>
            <a:ext cx="3456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https://en.wikipedia.org/wiki/Persian_daric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456" y="1844824"/>
            <a:ext cx="3250424" cy="50131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037346"/>
            <a:ext cx="6588224" cy="482065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Vino, masline, ovce i koze, pčelarstvo, riba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 Ateni rudnici srebra (ropska radna snaga), drvo (brodovi) i vaze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Trgovina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Uvoz: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Žitarice (Crno more i Sicilija; strogi atenski zakoni)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Kositar (za broncu) iz Britanije i Bretanje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Jantar s Baltika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Robovi</a:t>
            </a:r>
            <a:endParaRPr lang="en-GB" altLang="sr-Latn-RS" sz="2400" dirty="0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87769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Glavne grane ekonomije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826" y="1508850"/>
            <a:ext cx="813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Amphora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olive-gathering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BM B226"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Antimenes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Painter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Steff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Own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. https://en.wikipedia.org/wiki/Agriculture_in_ancient_Greece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34" y="1700808"/>
            <a:ext cx="5583866" cy="38164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741368"/>
          </a:xfrm>
          <a:effectLst>
            <a:softEdge rad="63500"/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Atena plaća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Drž. službe (vijećnike, policajce, hranu za njih i drž. robove), vojsku u slučaju rata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Kazališne ulaznice, nagrade zaslužnima, pokop poginulih i uzdržavanje njihovih sinova, ...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Atena se financira iz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Prinosa saveznika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Del, do 1200 talenata godišnje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Carina (tržnice, luke i uvoz)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Iznajmljivanja državnih </a:t>
            </a:r>
          </a:p>
          <a:p>
            <a:pPr marL="411480" lvl="1" indent="0" eaLnBrk="1" hangingPunct="1">
              <a:buNone/>
              <a:defRPr/>
            </a:pPr>
            <a:r>
              <a:rPr lang="hr-HR" altLang="sr-Latn-RS" dirty="0">
                <a:latin typeface="Times New Roman" pitchFamily="18" charset="0"/>
              </a:rPr>
              <a:t>	zemljišta i rudnika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Davanja </a:t>
            </a:r>
            <a:r>
              <a:rPr lang="hr-HR" altLang="sr-Latn-RS" dirty="0" err="1">
                <a:latin typeface="Times New Roman" pitchFamily="18" charset="0"/>
              </a:rPr>
              <a:t>meteka</a:t>
            </a:r>
            <a:r>
              <a:rPr lang="hr-HR" altLang="sr-Latn-RS" dirty="0">
                <a:latin typeface="Times New Roman" pitchFamily="18" charset="0"/>
              </a:rPr>
              <a:t>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plaćanje zaštite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Poreza u doba potrebe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rat, npr. – po imetku</a:t>
            </a:r>
          </a:p>
          <a:p>
            <a:pPr lvl="1" eaLnBrk="1" hangingPunct="1">
              <a:defRPr/>
            </a:pPr>
            <a:r>
              <a:rPr lang="hr-HR" altLang="sr-Latn-RS" b="1" dirty="0">
                <a:latin typeface="Times New Roman" pitchFamily="18" charset="0"/>
              </a:rPr>
              <a:t>Liturgija</a:t>
            </a:r>
            <a:r>
              <a:rPr lang="hr-HR" altLang="sr-Latn-RS" dirty="0">
                <a:latin typeface="Times New Roman" pitchFamily="18" charset="0"/>
              </a:rPr>
              <a:t> – obaveza bogatih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u slučaju oskudice udružuje ih se više</a:t>
            </a:r>
            <a:endParaRPr lang="en-GB" altLang="sr-Latn-RS" b="1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517233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http://www.ancient-origins.net/news-history-archaeology/incredible-construction-greek-acropolis-ancient-earthquakes-020171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04864"/>
            <a:ext cx="8640960" cy="46531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“Velika” 8 - 6.st.pr.Kr.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Od Fazide u podnožju Kavkaza na Crnom moru do Tartesa zapadno od Gibraltara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Nove naseobine (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apoikiai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su samostalni gradovi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jezik, kultura i tradicija ostaju iz matičnog grada (</a:t>
            </a:r>
            <a:r>
              <a:rPr lang="hr-HR" altLang="sr-Latn-RS" sz="2400" i="1" dirty="0">
                <a:latin typeface="Times New Roman" pitchFamily="18" charset="0"/>
              </a:rPr>
              <a:t>mētropolis</a:t>
            </a:r>
            <a:r>
              <a:rPr lang="hr-HR" altLang="sr-Latn-RS" sz="24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Naseljavaju se (obično) tamo gdje nema uređenih državnih sustava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Emporion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(trgovište) grčko je trgovinsko uporište u drugim zemljama (Egipat)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en-US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roukhia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prava kolonija, zemlja čiji stanovnici službeno pripadaju metropoli (npr. atenska Salamina)</a:t>
            </a:r>
            <a:endParaRPr lang="en-GB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KOLONIZACIJA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2" b="99071" l="9331" r="89965">
                        <a14:foregroundMark x1="38908" y1="41264" x2="47535" y2="35316"/>
                        <a14:foregroundMark x1="47535" y1="35316" x2="57042" y2="38104"/>
                        <a14:foregroundMark x1="57042" y1="38104" x2="62324" y2="45725"/>
                        <a14:foregroundMark x1="62324" y1="45725" x2="34859" y2="47026"/>
                        <a14:foregroundMark x1="34859" y1="47026" x2="39437" y2="39963"/>
                        <a14:foregroundMark x1="29754" y1="11896" x2="32746" y2="2602"/>
                        <a14:foregroundMark x1="32746" y1="2602" x2="41549" y2="4089"/>
                        <a14:foregroundMark x1="41549" y1="4089" x2="42077" y2="6134"/>
                        <a14:foregroundMark x1="89965" y1="40520" x2="89789" y2="60781"/>
                        <a14:foregroundMark x1="42782" y1="40520" x2="49824" y2="48141"/>
                        <a14:foregroundMark x1="49824" y1="48141" x2="40141" y2="52416"/>
                        <a14:foregroundMark x1="40141" y1="52416" x2="46831" y2="45539"/>
                        <a14:foregroundMark x1="46831" y1="45539" x2="47711" y2="45353"/>
                        <a14:foregroundMark x1="48063" y1="40520" x2="56338" y2="44610"/>
                        <a14:foregroundMark x1="56338" y1="44610" x2="57746" y2="39591"/>
                        <a14:foregroundMark x1="61620" y1="40149" x2="65493" y2="49442"/>
                        <a14:foregroundMark x1="65493" y1="49442" x2="61268" y2="49628"/>
                        <a14:foregroundMark x1="65493" y1="41264" x2="65141" y2="46283"/>
                        <a14:foregroundMark x1="35035" y1="89405" x2="44718" y2="90706"/>
                        <a14:foregroundMark x1="44718" y1="90706" x2="63380" y2="89405"/>
                        <a14:foregroundMark x1="59507" y1="91264" x2="66373" y2="97398"/>
                        <a14:foregroundMark x1="66373" y1="97398" x2="73592" y2="91264"/>
                        <a14:foregroundMark x1="73592" y1="91264" x2="73239" y2="89405"/>
                        <a14:foregroundMark x1="61268" y1="94424" x2="69190" y2="99628"/>
                        <a14:foregroundMark x1="69190" y1="99628" x2="61796" y2="94238"/>
                        <a14:foregroundMark x1="61796" y1="94238" x2="63732" y2="99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5400600" cy="5115803"/>
          </a:xfrm>
          <a:prstGeom prst="rect">
            <a:avLst/>
          </a:prstGeom>
          <a:effectLst/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838200"/>
            <a:ext cx="4343400" cy="5759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Uzroci kolonizacije: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r-HR" altLang="sr-Latn-R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Demografski rast +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zakoni o nedjeljivosti posjeda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Želja za osvajanjem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Političke borbe i/li bijeg pred osvajačima </a:t>
            </a:r>
          </a:p>
          <a:p>
            <a:pPr lvl="2">
              <a:lnSpc>
                <a:spcPct val="80000"/>
              </a:lnSpc>
              <a:defRPr/>
            </a:pPr>
            <a:r>
              <a:rPr lang="hr-HR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Mesenjani: Zankle (&lt;Regij)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02274-6ACA-465C-A68E-6EA622D5FE2C}"/>
              </a:ext>
            </a:extLst>
          </p:cNvPr>
          <p:cNvSpPr txBox="1"/>
          <p:nvPr/>
        </p:nvSpPr>
        <p:spPr>
          <a:xfrm>
            <a:off x="114300" y="5638056"/>
            <a:ext cx="891540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6576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EB966"/>
              </a:buClr>
              <a:buFont typeface="Wingdings" pitchFamily="2" charset="2"/>
              <a:buChar char=""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Najčešće poštuju i u savezništvu su s gradom-majkom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722898"/>
            <a:ext cx="8280598" cy="40184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Savjet delfijskog proročišta</a:t>
            </a:r>
          </a:p>
          <a:p>
            <a:pPr eaLnBrk="1" hangingPunct="1"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Oikistēs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vlast i religija (ognjište)</a:t>
            </a:r>
            <a:r>
              <a:rPr lang="hr-HR" altLang="sr-Latn-RS" sz="2800" dirty="0">
                <a:latin typeface="Times New Roman" pitchFamily="18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+ 100tinjak muškaraca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Zemlja se dijeli ravnopravno; prvo se grade hramovi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Zakonodavstvo, pravosuđe i državno uređenje mogu biti kao u metropoli, ali ne moraju</a:t>
            </a:r>
            <a:endParaRPr lang="en-GB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18153"/>
            <a:ext cx="7756263" cy="105425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Postupak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" b="95378" l="4339" r="97107">
                        <a14:foregroundMark x1="23140" y1="3361" x2="14256" y2="8824"/>
                        <a14:foregroundMark x1="14256" y1="8824" x2="4339" y2="42017"/>
                        <a14:foregroundMark x1="4339" y1="42017" x2="6198" y2="62605"/>
                        <a14:foregroundMark x1="6198" y1="62605" x2="11364" y2="79832"/>
                        <a14:foregroundMark x1="11364" y1="79832" x2="19628" y2="91176"/>
                        <a14:foregroundMark x1="19628" y1="91176" x2="29545" y2="94538"/>
                        <a14:foregroundMark x1="29545" y1="94538" x2="35124" y2="89076"/>
                        <a14:foregroundMark x1="6198" y1="24790" x2="2273" y2="44118"/>
                        <a14:foregroundMark x1="2273" y1="44118" x2="4545" y2="64706"/>
                        <a14:foregroundMark x1="4545" y1="64706" x2="8471" y2="76891"/>
                        <a14:foregroundMark x1="23347" y1="5462" x2="32851" y2="2941"/>
                        <a14:foregroundMark x1="32851" y1="2941" x2="40909" y2="16807"/>
                        <a14:foregroundMark x1="52479" y1="33193" x2="57438" y2="16387"/>
                        <a14:foregroundMark x1="57438" y1="16387" x2="65083" y2="5882"/>
                        <a14:foregroundMark x1="65083" y1="5882" x2="74380" y2="5042"/>
                        <a14:foregroundMark x1="74380" y1="5042" x2="83471" y2="7143"/>
                        <a14:foregroundMark x1="83471" y1="7143" x2="91942" y2="20588"/>
                        <a14:foregroundMark x1="91942" y1="20588" x2="97314" y2="43277"/>
                        <a14:foregroundMark x1="72934" y1="95798" x2="82025" y2="95378"/>
                        <a14:foregroundMark x1="82025" y1="95378" x2="82438" y2="95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-29282"/>
            <a:ext cx="5292080" cy="2602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2394736"/>
            <a:ext cx="2879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1">
                    <a:lumMod val="50000"/>
                  </a:schemeClr>
                </a:solidFill>
              </a:rPr>
              <a:t>http://www.wildwinds.com/coins/sg/sg1236.html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988" y="26988"/>
            <a:ext cx="266491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Apolon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Arkh</a:t>
            </a:r>
            <a:r>
              <a:rPr lang="hr-HR" altLang="sr-Latn-RS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ēgetēs </a:t>
            </a:r>
            <a:r>
              <a:rPr lang="hr-HR" altLang="sr-Latn-R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Tauromenija</a:t>
            </a:r>
            <a:endParaRPr lang="hr-HR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8889" l="1867" r="99733">
                        <a14:foregroundMark x1="19200" y1="2778" x2="7733" y2="22222"/>
                        <a14:foregroundMark x1="7733" y1="22222" x2="3467" y2="49444"/>
                        <a14:foregroundMark x1="3467" y1="49444" x2="9600" y2="77222"/>
                        <a14:foregroundMark x1="9600" y1="77222" x2="21067" y2="96111"/>
                        <a14:foregroundMark x1="21067" y1="96111" x2="34667" y2="90000"/>
                        <a14:foregroundMark x1="34667" y1="90000" x2="45867" y2="74444"/>
                        <a14:foregroundMark x1="45867" y1="74444" x2="48800" y2="44444"/>
                        <a14:foregroundMark x1="48800" y1="44444" x2="41867" y2="20000"/>
                        <a14:foregroundMark x1="41867" y1="20000" x2="20000" y2="3333"/>
                        <a14:foregroundMark x1="6933" y1="21667" x2="2667" y2="51111"/>
                        <a14:foregroundMark x1="2667" y1="51111" x2="5600" y2="70000"/>
                        <a14:foregroundMark x1="6933" y1="21111" x2="2133" y2="47222"/>
                        <a14:foregroundMark x1="2133" y1="47222" x2="2400" y2="49444"/>
                        <a14:foregroundMark x1="32533" y1="7222" x2="41333" y2="15556"/>
                        <a14:foregroundMark x1="14933" y1="95000" x2="30667" y2="97778"/>
                        <a14:foregroundMark x1="52800" y1="32222" x2="62667" y2="10000"/>
                        <a14:foregroundMark x1="62667" y1="10000" x2="75733" y2="3333"/>
                        <a14:foregroundMark x1="75733" y1="3333" x2="88800" y2="9444"/>
                        <a14:foregroundMark x1="88800" y1="9444" x2="97333" y2="33889"/>
                        <a14:foregroundMark x1="97333" y1="33889" x2="97600" y2="63889"/>
                        <a14:foregroundMark x1="97600" y1="63889" x2="90667" y2="87778"/>
                        <a14:foregroundMark x1="90667" y1="87778" x2="77333" y2="98889"/>
                        <a14:foregroundMark x1="77333" y1="98889" x2="63467" y2="89444"/>
                        <a14:foregroundMark x1="63467" y1="89444" x2="54400" y2="66667"/>
                        <a14:foregroundMark x1="54400" y1="66667" x2="53067" y2="37222"/>
                        <a14:foregroundMark x1="53067" y1="37222" x2="53867" y2="34444"/>
                        <a14:foregroundMark x1="92533" y1="12222" x2="99733" y2="36111"/>
                        <a14:foregroundMark x1="99733" y1="36111" x2="93600" y2="82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4071">
            <a:off x="5324966" y="3949589"/>
            <a:ext cx="3571875" cy="1714500"/>
          </a:xfrm>
          <a:prstGeom prst="rect">
            <a:avLst/>
          </a:prstGeom>
          <a:effectLst/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8035" y="2060848"/>
            <a:ext cx="8847929" cy="46805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Korint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Sirakuza, c. 750-725.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Potideja na Halkidici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latin typeface="Times New Roman" pitchFamily="18" charset="0"/>
              </a:rPr>
              <a:t>Korkyra</a:t>
            </a:r>
            <a:r>
              <a:rPr lang="hr-HR" altLang="sr-Latn-RS" sz="2400" dirty="0">
                <a:latin typeface="Times New Roman" pitchFamily="18" charset="0"/>
              </a:rPr>
              <a:t> (Krf), 8.st. &gt; </a:t>
            </a:r>
            <a:r>
              <a:rPr lang="hr-HR" altLang="sr-Latn-RS" sz="2400" i="1" dirty="0">
                <a:latin typeface="Times New Roman" pitchFamily="18" charset="0"/>
              </a:rPr>
              <a:t>Epidamnos/Dyrhakhion </a:t>
            </a:r>
            <a:r>
              <a:rPr lang="hr-HR" altLang="sr-Latn-RS" sz="2400" dirty="0">
                <a:latin typeface="Times New Roman" pitchFamily="18" charset="0"/>
              </a:rPr>
              <a:t>(Drač, 7.st.) = baze za Jadran</a:t>
            </a:r>
          </a:p>
          <a:p>
            <a:pPr lvl="1" eaLnBrk="1" hangingPunct="1">
              <a:defRPr/>
            </a:pPr>
            <a:endParaRPr lang="hr-HR" altLang="sr-Latn-RS" sz="10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Samo </a:t>
            </a:r>
            <a:r>
              <a:rPr lang="hr-HR" altLang="sr-Latn-RS" sz="2400" i="1" dirty="0">
                <a:latin typeface="Times New Roman" pitchFamily="18" charset="0"/>
              </a:rPr>
              <a:t>Taras</a:t>
            </a:r>
            <a:r>
              <a:rPr lang="hr-HR" altLang="sr-Latn-RS" sz="2400" dirty="0">
                <a:latin typeface="Times New Roman" pitchFamily="18" charset="0"/>
              </a:rPr>
              <a:t> </a:t>
            </a:r>
          </a:p>
          <a:p>
            <a:pPr lvl="2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Tarent, c.700.pr.Kr., nezakonita djeca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Možda Tera -&gt; Kirena u Libiji, 7.st.pr.Kr.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Neke poznatije metropole i kolonije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256" y="1171152"/>
            <a:ext cx="4683816" cy="568684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821EA51-1DEB-BAD9-AFED-23650D64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0" y="116632"/>
            <a:ext cx="9118042" cy="1224135"/>
          </a:xfrm>
        </p:spPr>
        <p:txBody>
          <a:bodyPr/>
          <a:lstStyle/>
          <a:p>
            <a:r>
              <a:rPr lang="hr-HR" altLang="sr-Latn-RS" sz="4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Hē Megalē Hellas – </a:t>
            </a:r>
            <a:r>
              <a:rPr lang="hr-HR" altLang="sr-Latn-RS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Velika Grčka</a:t>
            </a:r>
            <a:endParaRPr lang="en-GB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03266" y="1215694"/>
            <a:ext cx="3446096" cy="32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https://en.wikipedia.org/wiki/Magna_Graecia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33CEE-E247-3217-B61F-A5D635E1D3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7467" y="1215694"/>
            <a:ext cx="4453554" cy="56423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Prostor J Italije i Sicilije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koloniziran od 8-6.st.pr.Kr. 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najveći utjecaj na Rimljane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Najstarija su kolonija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Pithēkoussai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altLang="sr-Latn-R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Kymai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(mtrp. Eubeja) </a:t>
            </a:r>
          </a:p>
          <a:p>
            <a:pPr marL="719138" indent="0">
              <a:lnSpc>
                <a:spcPct val="90000"/>
              </a:lnSpc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&gt; </a:t>
            </a:r>
            <a:r>
              <a:rPr lang="hr-HR" altLang="sr-Latn-RS" sz="2800" i="1" dirty="0">
                <a:latin typeface="Times New Roman" pitchFamily="18" charset="0"/>
              </a:rPr>
              <a:t>Neapolis</a:t>
            </a:r>
            <a:r>
              <a:rPr lang="hr-HR" altLang="sr-Latn-RS" sz="2800" dirty="0">
                <a:latin typeface="Times New Roman" pitchFamily="18" charset="0"/>
              </a:rPr>
              <a:t> (s Rođanima u 5.st.pr.Kr.)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Većinom su naseljenici Dorani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Metapont, Epizefirski Lokri, Herakleja (osnovana iz Tarenta), Sibaris, Kroton, Posidonija, Regij, Brundizij ...</a:t>
            </a:r>
            <a:endParaRPr lang="en-GB" altLang="sr-Latn-RS" sz="28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7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A805C-639B-27C4-35FF-34C0BB17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040" y="0"/>
            <a:ext cx="5632960" cy="3817207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Prvi je grad Halkiđana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–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Naks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(Apolon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Arkh</a:t>
            </a:r>
            <a:r>
              <a:rPr lang="en-US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get</a:t>
            </a:r>
            <a:r>
              <a:rPr lang="en-US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</a:t>
            </a:r>
          </a:p>
          <a:p>
            <a:pPr lvl="1">
              <a:defRPr/>
            </a:pPr>
            <a:r>
              <a:rPr lang="hr-HR" altLang="sr-Latn-RS" sz="2600" dirty="0">
                <a:latin typeface="Times New Roman" pitchFamily="18" charset="0"/>
              </a:rPr>
              <a:t>iz njega su osnovani </a:t>
            </a:r>
          </a:p>
          <a:p>
            <a:pPr marL="411480" lvl="1" indent="0">
              <a:buNone/>
              <a:defRPr/>
            </a:pPr>
            <a:r>
              <a:rPr lang="hr-HR" altLang="sr-Latn-RS" sz="2600" dirty="0">
                <a:latin typeface="Times New Roman" pitchFamily="18" charset="0"/>
              </a:rPr>
              <a:t>Leontini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Megarani osnivaju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Megaru Hibleju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 Selinunt (granica s Feničanima)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Gela, Himera, Akra (iz Sirakuze),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Akragas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(=Agrigent; iz Gele i s Roda), ...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Stalni rat sa starosjediocima i Kartažanima na zapadu (grad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Panormos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Palermo)</a:t>
            </a:r>
          </a:p>
          <a:p>
            <a:pPr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Popularnost drame (~ sicilijanska komedija; vaze), filozofije i znanosti (</a:t>
            </a:r>
            <a:r>
              <a:rPr lang="hr-HR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Eshil, Arhimed, „turneje” Pindara i Platona, ...)</a:t>
            </a:r>
            <a:endParaRPr lang="en-GB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2313"/>
            <a:ext cx="3347865" cy="1122511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Sicilija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accent6">
                    <a:lumMod val="50000"/>
                  </a:schemeClr>
                </a:solidFill>
              </a:rPr>
              <a:t>Grčko kazalište u </a:t>
            </a:r>
            <a:r>
              <a:rPr lang="hr-HR" altLang="sr-Latn-RS" sz="2800" b="1" dirty="0">
                <a:solidFill>
                  <a:schemeClr val="accent6">
                    <a:lumMod val="50000"/>
                  </a:schemeClr>
                </a:solidFill>
              </a:rPr>
              <a:t>Segesti</a:t>
            </a:r>
            <a:r>
              <a:rPr lang="hr-HR" altLang="sr-Latn-RS" sz="2800" dirty="0">
                <a:solidFill>
                  <a:schemeClr val="accent6">
                    <a:lumMod val="50000"/>
                  </a:schemeClr>
                </a:solidFill>
              </a:rPr>
              <a:t> (elimski grad) na Siciliji</a:t>
            </a:r>
          </a:p>
          <a:p>
            <a:pPr marL="0" indent="0" algn="r">
              <a:buNone/>
            </a:pP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http://www.gettyimages.com/detail/photo/ruins-of-the-ancient-greek-theatre-royalty-free-image/154953741</a:t>
            </a:r>
          </a:p>
          <a:p>
            <a:pPr algn="r"/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91" y="0"/>
            <a:ext cx="5262508" cy="387214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083D40-15E3-4F34-A79F-05105379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923928" cy="1412776"/>
          </a:xfrm>
        </p:spPr>
        <p:txBody>
          <a:bodyPr/>
          <a:lstStyle/>
          <a:p>
            <a:r>
              <a:rPr lang="hr-H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 poznatih metropola</a:t>
            </a:r>
            <a:endParaRPr lang="en-GB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88063" y="0"/>
            <a:ext cx="4788024" cy="255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https://commons.wikimedia.org/wiki/File:AntikeGriechen1_Black_Sea.jpg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84EC3C-0FEC-924E-368F-8D7C4A8088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916832"/>
            <a:ext cx="9144000" cy="49411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Milet</a:t>
            </a:r>
          </a:p>
          <a:p>
            <a:pPr marL="269875" lvl="1" indent="0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Većina naseobina </a:t>
            </a:r>
          </a:p>
          <a:p>
            <a:pPr marL="269875" lvl="1" indent="0">
              <a:lnSpc>
                <a:spcPct val="90000"/>
              </a:lnSpc>
              <a:buNone/>
              <a:defRPr/>
            </a:pPr>
            <a:r>
              <a:rPr lang="hr-HR" altLang="sr-Latn-RS" sz="3200" dirty="0">
                <a:latin typeface="Times New Roman" pitchFamily="18" charset="0"/>
              </a:rPr>
              <a:t>na Pontu: </a:t>
            </a:r>
          </a:p>
          <a:p>
            <a:pPr marL="269875" lvl="1" indent="0">
              <a:lnSpc>
                <a:spcPct val="90000"/>
              </a:lnSpc>
              <a:buNone/>
              <a:defRPr/>
            </a:pPr>
            <a:r>
              <a:rPr lang="hr-HR" altLang="sr-Latn-RS" sz="3000" dirty="0">
                <a:latin typeface="Times New Roman" pitchFamily="18" charset="0"/>
              </a:rPr>
              <a:t>Kizik, Abid, Istrija, Olbija... </a:t>
            </a:r>
          </a:p>
          <a:p>
            <a:pPr marL="269875" lvl="1" indent="0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Naukratis na ušću Nila </a:t>
            </a:r>
          </a:p>
          <a:p>
            <a:pPr marL="269875" lvl="1" indent="0">
              <a:lnSpc>
                <a:spcPct val="90000"/>
              </a:lnSpc>
              <a:buNone/>
              <a:defRPr/>
            </a:pPr>
            <a:r>
              <a:rPr lang="hr-HR" altLang="sr-Latn-RS" sz="3200" dirty="0">
                <a:latin typeface="Times New Roman" pitchFamily="18" charset="0"/>
              </a:rPr>
              <a:t>(c.650.pr.Kr.), trgovačko središte (</a:t>
            </a:r>
            <a:r>
              <a:rPr lang="hr-HR" altLang="sr-Latn-RS" sz="3200" i="1" dirty="0">
                <a:latin typeface="Times New Roman" pitchFamily="18" charset="0"/>
              </a:rPr>
              <a:t>emporion</a:t>
            </a:r>
            <a:r>
              <a:rPr lang="hr-HR" altLang="sr-Latn-RS" sz="3200" dirty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Megara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Osim na Siciliji i u Velikoj Grčkoj, Bizantij i Kalhedon (= Halkedon; c.pol.7.st.)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Herakleja Pontska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Eubeja (gradovi Halkida i Eretrija)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Halkidika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Naks na Siciliji (Halkiđani s Nakšanima)</a:t>
            </a:r>
            <a:endParaRPr lang="en-GB" altLang="sr-Latn-R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2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1122</TotalTime>
  <Words>1804</Words>
  <Application>Microsoft Office PowerPoint</Application>
  <PresentationFormat>On-screen Show (4:3)</PresentationFormat>
  <Paragraphs>221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Book Antiqua</vt:lpstr>
      <vt:lpstr>Times New Roman</vt:lpstr>
      <vt:lpstr>Wingdings</vt:lpstr>
      <vt:lpstr>Hardcover</vt:lpstr>
      <vt:lpstr>Grčka kolonizacija  </vt:lpstr>
      <vt:lpstr>PowerPoint Presentation</vt:lpstr>
      <vt:lpstr>KOLONIZACIJA</vt:lpstr>
      <vt:lpstr>PowerPoint Presentation</vt:lpstr>
      <vt:lpstr>Postupak</vt:lpstr>
      <vt:lpstr>Neke poznatije metropole i kolonije</vt:lpstr>
      <vt:lpstr>Hē Megalē Hellas – Velika Grčka</vt:lpstr>
      <vt:lpstr>Sicilija</vt:lpstr>
      <vt:lpstr>Još poznatih metropola</vt:lpstr>
      <vt:lpstr>PowerPoint Presentation</vt:lpstr>
      <vt:lpstr>PowerPoint Presentation</vt:lpstr>
      <vt:lpstr>Grci na Jadranu</vt:lpstr>
      <vt:lpstr>PowerPoint Presentation</vt:lpstr>
      <vt:lpstr>KALIJIN EPITAF iz ISE  (prva pol.4.st.pr.Kr.)</vt:lpstr>
      <vt:lpstr>Korčula  – Korkyra melaina</vt:lpstr>
      <vt:lpstr>Prijevod prema: M. Suić, Antički grad na istočnom Jadranu, Zagreb, 1976. (+ Jelena Marohnić, 2018-)</vt:lpstr>
      <vt:lpstr>Posljedice kolonizacije</vt:lpstr>
      <vt:lpstr>Grčka ekonomija</vt:lpstr>
      <vt:lpstr>NOVAC</vt:lpstr>
      <vt:lpstr>Vrijednosti (atenske; s Eubeje)</vt:lpstr>
      <vt:lpstr>Još uvijek u Ateni</vt:lpstr>
      <vt:lpstr>Glavne grane ekonomije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kolonizacija  i</dc:title>
  <dc:creator>Maja</dc:creator>
  <cp:lastModifiedBy>mrmat</cp:lastModifiedBy>
  <cp:revision>71</cp:revision>
  <dcterms:created xsi:type="dcterms:W3CDTF">2011-12-06T11:06:04Z</dcterms:created>
  <dcterms:modified xsi:type="dcterms:W3CDTF">2022-10-26T15:03:30Z</dcterms:modified>
</cp:coreProperties>
</file>