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39"/>
  </p:notesMasterIdLst>
  <p:sldIdLst>
    <p:sldId id="256" r:id="rId2"/>
    <p:sldId id="282" r:id="rId3"/>
    <p:sldId id="257" r:id="rId4"/>
    <p:sldId id="259" r:id="rId5"/>
    <p:sldId id="258" r:id="rId6"/>
    <p:sldId id="266" r:id="rId7"/>
    <p:sldId id="268" r:id="rId8"/>
    <p:sldId id="270" r:id="rId9"/>
    <p:sldId id="271" r:id="rId10"/>
    <p:sldId id="272" r:id="rId11"/>
    <p:sldId id="273" r:id="rId12"/>
    <p:sldId id="275" r:id="rId13"/>
    <p:sldId id="276" r:id="rId14"/>
    <p:sldId id="260" r:id="rId15"/>
    <p:sldId id="262" r:id="rId16"/>
    <p:sldId id="267" r:id="rId17"/>
    <p:sldId id="269" r:id="rId18"/>
    <p:sldId id="277" r:id="rId19"/>
    <p:sldId id="280" r:id="rId20"/>
    <p:sldId id="278" r:id="rId21"/>
    <p:sldId id="283" r:id="rId22"/>
    <p:sldId id="279" r:id="rId23"/>
    <p:sldId id="265" r:id="rId24"/>
    <p:sldId id="264" r:id="rId25"/>
    <p:sldId id="261" r:id="rId26"/>
    <p:sldId id="281" r:id="rId27"/>
    <p:sldId id="263" r:id="rId28"/>
    <p:sldId id="29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466" autoAdjust="0"/>
    <p:restoredTop sz="86410" autoAdjust="0"/>
  </p:normalViewPr>
  <p:slideViewPr>
    <p:cSldViewPr>
      <p:cViewPr varScale="1">
        <p:scale>
          <a:sx n="67" d="100"/>
          <a:sy n="67" d="100"/>
        </p:scale>
        <p:origin x="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222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en-US" noProof="0"/>
              <a:t>Click to edit Master text styles</a:t>
            </a:r>
          </a:p>
          <a:p>
            <a:pPr lvl="1"/>
            <a:r>
              <a:rPr lang="hr-HR" altLang="en-US" noProof="0"/>
              <a:t>Second level</a:t>
            </a:r>
          </a:p>
          <a:p>
            <a:pPr lvl="2"/>
            <a:r>
              <a:rPr lang="hr-HR" altLang="en-US" noProof="0"/>
              <a:t>Third level</a:t>
            </a:r>
          </a:p>
          <a:p>
            <a:pPr lvl="3"/>
            <a:r>
              <a:rPr lang="hr-HR" altLang="en-US" noProof="0"/>
              <a:t>Fourth level</a:t>
            </a:r>
          </a:p>
          <a:p>
            <a:pPr lvl="4"/>
            <a:r>
              <a:rPr lang="hr-HR" altLang="en-US" noProof="0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3351DA0-9C77-442E-AC19-34597E66AD2D}" type="slidenum">
              <a:rPr lang="hr-HR" altLang="en-US"/>
              <a:pPr>
                <a:defRPr/>
              </a:pPr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6601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94BCA89-DCDD-4A02-8BF6-1CE02B85AAE1}" type="slidenum">
              <a:rPr lang="hr-HR" altLang="en-US" sz="1200"/>
              <a:pPr eaLnBrk="1" hangingPunct="1"/>
              <a:t>1</a:t>
            </a:fld>
            <a:endParaRPr lang="hr-HR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BA89F65-937B-4E17-9AE3-B3C3FE50A9FD}" type="slidenum">
              <a:rPr lang="hr-HR" altLang="en-US" sz="1200"/>
              <a:pPr eaLnBrk="1" hangingPunct="1"/>
              <a:t>10</a:t>
            </a:fld>
            <a:endParaRPr lang="hr-HR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3D77F3F-1EDE-49C3-8D83-B1DA609DDE6C}" type="slidenum">
              <a:rPr lang="hr-HR" altLang="en-US" sz="1200"/>
              <a:pPr eaLnBrk="1" hangingPunct="1"/>
              <a:t>11</a:t>
            </a:fld>
            <a:endParaRPr lang="hr-HR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D0C7163-1464-4315-842C-6739B01FF06B}" type="slidenum">
              <a:rPr lang="hr-HR" altLang="en-US" sz="1200"/>
              <a:pPr eaLnBrk="1" hangingPunct="1"/>
              <a:t>12</a:t>
            </a:fld>
            <a:endParaRPr lang="hr-HR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F1960DF-8F9A-4AA6-B61C-F2F36470E819}" type="slidenum">
              <a:rPr lang="hr-HR" altLang="en-US" sz="1200"/>
              <a:pPr eaLnBrk="1" hangingPunct="1"/>
              <a:t>13</a:t>
            </a:fld>
            <a:endParaRPr lang="hr-HR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6FCF9DE-7867-4A89-9858-98D92DB9CC31}" type="slidenum">
              <a:rPr lang="hr-HR" altLang="en-US" sz="1200"/>
              <a:pPr eaLnBrk="1" hangingPunct="1"/>
              <a:t>14</a:t>
            </a:fld>
            <a:endParaRPr lang="hr-HR" alt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C6A92544-7709-4DFE-B0A7-11D666BC5632}" type="slidenum">
              <a:rPr lang="hr-HR" altLang="en-US" sz="1200"/>
              <a:pPr eaLnBrk="1" hangingPunct="1"/>
              <a:t>15</a:t>
            </a:fld>
            <a:endParaRPr lang="hr-HR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D16A733-573D-480F-9A72-5D118445529F}" type="slidenum">
              <a:rPr lang="hr-HR" altLang="en-US" sz="1200"/>
              <a:pPr eaLnBrk="1" hangingPunct="1"/>
              <a:t>16</a:t>
            </a:fld>
            <a:endParaRPr lang="hr-HR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hr-HR" altLang="en-US"/>
              <a:t>Ukinuo ih Marko Antonije 44.g.pr.Kr., nešto kasnije su ukinuti</a:t>
            </a:r>
            <a:r>
              <a:rPr lang="hr-HR" altLang="en-US" baseline="0"/>
              <a:t> i </a:t>
            </a:r>
            <a:r>
              <a:rPr lang="hr-HR" altLang="en-US" i="1" baseline="0"/>
              <a:t>interrex </a:t>
            </a:r>
            <a:r>
              <a:rPr lang="hr-HR" altLang="en-US" i="0" baseline="0"/>
              <a:t>i cenzor</a:t>
            </a:r>
            <a:endParaRPr lang="hr-H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BA445A6-1CBD-4A28-930E-87D94A5AFA3C}" type="slidenum">
              <a:rPr lang="hr-HR" altLang="en-US" sz="1200"/>
              <a:pPr eaLnBrk="1" hangingPunct="1"/>
              <a:t>17</a:t>
            </a:fld>
            <a:endParaRPr lang="hr-HR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B767F6F-C3F5-4F98-8F27-95189638EFC9}" type="slidenum">
              <a:rPr lang="hr-HR" altLang="en-US" sz="1200"/>
              <a:pPr eaLnBrk="1" hangingPunct="1"/>
              <a:t>18</a:t>
            </a:fld>
            <a:endParaRPr lang="hr-HR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7E6FECA-78A8-4864-A0EB-E0EE0176FD15}" type="slidenum">
              <a:rPr lang="hr-HR" altLang="en-US" sz="1200"/>
              <a:pPr eaLnBrk="1" hangingPunct="1"/>
              <a:t>19</a:t>
            </a:fld>
            <a:endParaRPr lang="hr-HR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2B2F14F-108E-47E8-906B-76B5878173FE}" type="slidenum">
              <a:rPr lang="hr-HR" altLang="en-US" sz="1200"/>
              <a:pPr eaLnBrk="1" hangingPunct="1"/>
              <a:t>2</a:t>
            </a:fld>
            <a:endParaRPr lang="hr-HR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A02C99FF-05ED-428C-9C9E-ABFB98537767}" type="slidenum">
              <a:rPr lang="hr-HR" altLang="en-US" sz="1200"/>
              <a:pPr eaLnBrk="1" hangingPunct="1"/>
              <a:t>20</a:t>
            </a:fld>
            <a:endParaRPr lang="hr-HR" alt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3A4ACA7-19DF-4137-97AA-F344C8A1B37E}" type="slidenum">
              <a:rPr lang="hr-HR" altLang="en-US" sz="1200"/>
              <a:pPr eaLnBrk="1" hangingPunct="1"/>
              <a:t>21</a:t>
            </a:fld>
            <a:endParaRPr lang="hr-HR" alt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590478B-D502-4C15-8596-A00CB492D849}" type="slidenum">
              <a:rPr lang="hr-HR" altLang="en-US" sz="1200"/>
              <a:pPr eaLnBrk="1" hangingPunct="1"/>
              <a:t>22</a:t>
            </a:fld>
            <a:endParaRPr lang="hr-HR" altLang="en-US" sz="1200"/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890A6DC-8DBF-418E-B150-A3E11C59400B}" type="slidenum">
              <a:rPr lang="hr-HR" altLang="en-US" sz="1200"/>
              <a:pPr eaLnBrk="1" hangingPunct="1"/>
              <a:t>23</a:t>
            </a:fld>
            <a:endParaRPr lang="hr-HR" altLang="en-US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03EB2AA8-1728-4554-BDFB-208B9236D2EC}" type="slidenum">
              <a:rPr lang="hr-HR" altLang="en-US" sz="1200"/>
              <a:pPr eaLnBrk="1" hangingPunct="1"/>
              <a:t>24</a:t>
            </a:fld>
            <a:endParaRPr lang="hr-HR" altLang="en-US" sz="1200"/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F40E3FD6-C826-44D9-810F-5DCD554DE646}" type="slidenum">
              <a:rPr lang="hr-HR" altLang="en-US" sz="1200"/>
              <a:pPr eaLnBrk="1" hangingPunct="1"/>
              <a:t>25</a:t>
            </a:fld>
            <a:endParaRPr lang="hr-HR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206C7F43-1903-4CA7-87E7-93A4A8E5DD77}" type="slidenum">
              <a:rPr lang="hr-HR" altLang="en-US" sz="1200"/>
              <a:pPr eaLnBrk="1" hangingPunct="1"/>
              <a:t>26</a:t>
            </a:fld>
            <a:endParaRPr lang="hr-HR" altLang="en-US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5AF5399C-5E6C-47EA-8BCE-8282FCF08D30}" type="slidenum">
              <a:rPr lang="hr-HR" altLang="en-US" sz="1200"/>
              <a:pPr eaLnBrk="1" hangingPunct="1"/>
              <a:t>27</a:t>
            </a:fld>
            <a:endParaRPr lang="hr-HR" altLang="en-US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2074381-17B7-4341-AB9D-BCF714BAA626}" type="slidenum">
              <a:rPr lang="hr-HR" altLang="en-US" sz="1200"/>
              <a:pPr eaLnBrk="1" hangingPunct="1"/>
              <a:t>29</a:t>
            </a:fld>
            <a:endParaRPr lang="hr-HR" altLang="en-US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3E8C4FD-5606-43C8-9085-6B698E5A1CB0}" type="slidenum">
              <a:rPr lang="hr-HR" altLang="en-US" sz="1200"/>
              <a:pPr eaLnBrk="1" hangingPunct="1"/>
              <a:t>30</a:t>
            </a:fld>
            <a:endParaRPr lang="hr-HR" altLang="en-US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FF31CD9-8FF3-4E99-B3B2-DA25AF16C6B5}" type="slidenum">
              <a:rPr lang="hr-HR" altLang="en-US" sz="1200"/>
              <a:pPr eaLnBrk="1" hangingPunct="1"/>
              <a:t>3</a:t>
            </a:fld>
            <a:endParaRPr lang="hr-HR" alt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D659667C-B78D-421B-A613-B2ACB224541C}" type="slidenum">
              <a:rPr lang="hr-HR" altLang="en-US" sz="1200"/>
              <a:pPr eaLnBrk="1" hangingPunct="1"/>
              <a:t>31</a:t>
            </a:fld>
            <a:endParaRPr lang="hr-HR" altLang="en-US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7EDAF58-9522-47BC-A9F2-84800F952DC8}" type="slidenum">
              <a:rPr lang="hr-HR" altLang="en-US" sz="1200"/>
              <a:pPr eaLnBrk="1" hangingPunct="1"/>
              <a:t>32</a:t>
            </a:fld>
            <a:endParaRPr lang="hr-HR" altLang="en-US" sz="120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9B2F20AB-7E3F-4ED4-B582-516CAB2C51E5}" type="slidenum">
              <a:rPr lang="hr-HR" altLang="en-US" sz="1200"/>
              <a:pPr eaLnBrk="1" hangingPunct="1"/>
              <a:t>33</a:t>
            </a:fld>
            <a:endParaRPr lang="hr-HR" altLang="en-US" sz="120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3B6677E-F785-43F2-8D30-D4E36A31127E}" type="slidenum">
              <a:rPr lang="hr-HR" altLang="en-US" sz="1200"/>
              <a:pPr eaLnBrk="1" hangingPunct="1"/>
              <a:t>34</a:t>
            </a:fld>
            <a:endParaRPr lang="hr-HR" altLang="en-US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35115935-B2DD-491F-B74C-8391EBA3144C}" type="slidenum">
              <a:rPr lang="hr-HR" altLang="en-US" sz="1200"/>
              <a:pPr eaLnBrk="1" hangingPunct="1"/>
              <a:t>35</a:t>
            </a:fld>
            <a:endParaRPr lang="hr-HR" altLang="en-US" sz="120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5E9310B-62E7-4524-8DDF-B4C10D608616}" type="slidenum">
              <a:rPr lang="hr-HR" altLang="en-US" sz="1200"/>
              <a:pPr eaLnBrk="1" hangingPunct="1"/>
              <a:t>36</a:t>
            </a:fld>
            <a:endParaRPr lang="hr-HR" altLang="en-US" sz="120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8664C6E-BF2E-4B59-A1DC-1539AD313923}" type="slidenum">
              <a:rPr lang="hr-HR" altLang="en-US" sz="1200"/>
              <a:pPr eaLnBrk="1" hangingPunct="1"/>
              <a:t>37</a:t>
            </a:fld>
            <a:endParaRPr lang="hr-HR" altLang="en-US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2B24B6D-D7C0-4E64-A5BF-C1AC75001CC8}" type="slidenum">
              <a:rPr lang="hr-HR" altLang="en-US" sz="1200"/>
              <a:pPr eaLnBrk="1" hangingPunct="1"/>
              <a:t>4</a:t>
            </a:fld>
            <a:endParaRPr lang="hr-HR" alt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422BA58-0FE0-4345-8284-808738123A5B}" type="slidenum">
              <a:rPr lang="hr-HR" altLang="en-US" sz="1200"/>
              <a:pPr eaLnBrk="1" hangingPunct="1"/>
              <a:t>5</a:t>
            </a:fld>
            <a:endParaRPr lang="hr-HR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184701D2-F85B-48C0-8245-1558C89DDA4F}" type="slidenum">
              <a:rPr lang="hr-HR" altLang="en-US" sz="1200"/>
              <a:pPr eaLnBrk="1" hangingPunct="1"/>
              <a:t>6</a:t>
            </a:fld>
            <a:endParaRPr lang="hr-HR" alt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EE099E6F-5318-4E08-9F07-B55B372B4A5A}" type="slidenum">
              <a:rPr lang="hr-HR" altLang="en-US" sz="1200"/>
              <a:pPr eaLnBrk="1" hangingPunct="1"/>
              <a:t>7</a:t>
            </a:fld>
            <a:endParaRPr lang="hr-HR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51DB552-33B2-447B-8093-3047E660CEA5}" type="slidenum">
              <a:rPr lang="hr-HR" altLang="en-US" sz="1200"/>
              <a:pPr eaLnBrk="1" hangingPunct="1"/>
              <a:t>8</a:t>
            </a:fld>
            <a:endParaRPr lang="hr-HR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7243A877-4452-468A-935E-4EC25FCFA9BF}" type="slidenum">
              <a:rPr lang="hr-HR" altLang="en-US" sz="1200"/>
              <a:pPr eaLnBrk="1" hangingPunct="1"/>
              <a:t>9</a:t>
            </a:fld>
            <a:endParaRPr lang="hr-HR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hr-H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019916-7313-48EA-A656-23B0B62F58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944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48C18-1BFD-4756-9D75-2E6303A91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039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23A75-4249-4B52-BD24-262F1FC9F9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37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3902075" cy="388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4100" y="2214563"/>
            <a:ext cx="3903663" cy="3881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9625" y="63738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76988"/>
            <a:ext cx="30861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89713" y="6376988"/>
            <a:ext cx="21939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6F59A-2677-4A65-88EA-533559E178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0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71255-947F-48CB-B27B-9CADCBF48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519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533400-FA84-4CF1-933B-52FB916633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52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24D18-4C94-4DA8-9EDA-57E78E4D8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0014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8894B03-D2B2-43DF-86A0-5C2D1B1BF8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8567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092D-B2AE-461A-987C-E40321B15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00890A7-7A22-4849-A3D6-440ED4A21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115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41B97FE-520A-40C3-8F91-43AA8E6AF8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658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4BF2-68EF-4871-9341-FA2A0E111F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42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endParaRPr lang="en-US" altLang="sr-Latn-R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A65A95E-8EE5-4D9D-A7A8-02E040D870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HONORES</a:t>
            </a:r>
            <a:endParaRPr lang="en-GB" alt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pic>
        <p:nvPicPr>
          <p:cNvPr id="14339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981200"/>
            <a:ext cx="27432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Kvestura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412875"/>
            <a:ext cx="8504238" cy="5111750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I</a:t>
            </a:r>
            <a:r>
              <a:rPr lang="hr-HR" altLang="en-US" sz="2800" dirty="0">
                <a:latin typeface="Palatino Linotype" pitchFamily="18" charset="0"/>
              </a:rPr>
              <a:t>sprva dvojica, od Sule 20</a:t>
            </a:r>
          </a:p>
          <a:p>
            <a:r>
              <a:rPr lang="hr-HR" altLang="en-US" sz="2800" dirty="0">
                <a:latin typeface="Palatino Linotype" pitchFamily="18" charset="0"/>
              </a:rPr>
              <a:t>Služba im počinje 5. decembra</a:t>
            </a:r>
          </a:p>
          <a:p>
            <a:r>
              <a:rPr lang="hr-HR" altLang="en-US" sz="2800" dirty="0">
                <a:latin typeface="Palatino Linotype" pitchFamily="18" charset="0"/>
              </a:rPr>
              <a:t>Istražuju ubojstva, tuže i sude </a:t>
            </a:r>
          </a:p>
          <a:p>
            <a:r>
              <a:rPr lang="hr-HR" altLang="en-US" sz="2800" dirty="0">
                <a:latin typeface="Palatino Linotype" pitchFamily="18" charset="0"/>
              </a:rPr>
              <a:t>Nadziru državnu (i ratnu) blagajnu</a:t>
            </a:r>
          </a:p>
          <a:p>
            <a:r>
              <a:rPr lang="hr-HR" altLang="en-US" sz="2800" dirty="0">
                <a:latin typeface="Palatino Linotype" pitchFamily="18" charset="0"/>
              </a:rPr>
              <a:t>Čuvaju arhive, vode računovodstvene knjige za državu</a:t>
            </a:r>
          </a:p>
          <a:p>
            <a:r>
              <a:rPr lang="hr-HR" altLang="en-US" sz="2800" dirty="0">
                <a:latin typeface="Palatino Linotype" pitchFamily="18" charset="0"/>
              </a:rPr>
              <a:t>U provincijama to su pomoćnici namjesnika, u doba carstva ostaju dva careva tajnika</a:t>
            </a:r>
          </a:p>
          <a:p>
            <a:endParaRPr lang="hr-HR" altLang="en-US" sz="2800" dirty="0">
              <a:latin typeface="Palatino Linotype" pitchFamily="18" charset="0"/>
            </a:endParaRPr>
          </a:p>
          <a:p>
            <a:r>
              <a:rPr lang="hr-HR" altLang="en-US" sz="2800" dirty="0">
                <a:latin typeface="Palatino Linotype" pitchFamily="18" charset="0"/>
              </a:rPr>
              <a:t>Dobivaju prokvesturu</a:t>
            </a:r>
            <a:endParaRPr lang="en-GB" altLang="en-US" sz="2800" i="1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Pučki tribunat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84313"/>
            <a:ext cx="8785225" cy="5184775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Osnovan 494.g.pr.Kr. za zaštitu plebejaca (koji ga jedini mogu vršiti)</a:t>
            </a:r>
            <a:endParaRPr lang="hr-HR" altLang="en-US" sz="2800" dirty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Služba počinje 10. decembra</a:t>
            </a:r>
            <a:endParaRPr lang="hr-HR" altLang="en-US" sz="2800" dirty="0">
              <a:latin typeface="Arial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U početku 2, kasnije 10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Tribuni se ne mogu natjecati za druge magistrature</a:t>
            </a:r>
            <a:r>
              <a:rPr lang="hr-HR" altLang="en-US" sz="2800" dirty="0"/>
              <a:t> (Sula)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Nemaju službene znakove ni imperij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>
                <a:latin typeface="Palatino Linotype" pitchFamily="18" charset="0"/>
              </a:rPr>
              <a:t>vlast samo na području Rima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Nepovredivi su (</a:t>
            </a:r>
            <a:r>
              <a:rPr lang="hr-HR" altLang="en-US" sz="2800" i="1" dirty="0">
                <a:latin typeface="Palatino Linotype" pitchFamily="18" charset="0"/>
              </a:rPr>
              <a:t>sacrosancti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400" dirty="0">
                <a:latin typeface="Palatino Linotype" pitchFamily="18" charset="0"/>
              </a:rPr>
              <a:t>imaju </a:t>
            </a:r>
            <a:r>
              <a:rPr lang="hr-HR" altLang="en-US" sz="2400" i="1" dirty="0">
                <a:latin typeface="Palatino Linotype" pitchFamily="18" charset="0"/>
              </a:rPr>
              <a:t>intercessio</a:t>
            </a:r>
            <a:r>
              <a:rPr lang="hr-HR" altLang="en-US" sz="2400" dirty="0">
                <a:latin typeface="Palatino Linotype" pitchFamily="18" charset="0"/>
              </a:rPr>
              <a:t> (~ veto – pravo sprečavanja odluke bilo kojeg magistrata osim diktatora)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400" dirty="0">
                <a:latin typeface="Palatino Linotype" pitchFamily="18" charset="0"/>
              </a:rPr>
              <a:t>mogu novčano kazniti ili zatvoriti magistrata koji radi protiv naroda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400" dirty="0">
                <a:latin typeface="Palatino Linotype" pitchFamily="18" charset="0"/>
              </a:rPr>
              <a:t>imaju pravo sazivanja narodnih skupština, kasnije (od 297.g.pr.Kr.) i senata te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400" dirty="0">
                <a:latin typeface="Palatino Linotype" pitchFamily="18" charset="0"/>
              </a:rPr>
              <a:t>upravljaju izborom edila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Edilitet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hr-HR" altLang="en-US" sz="2800">
                <a:latin typeface="Palatino Linotype" pitchFamily="18" charset="0"/>
              </a:rPr>
              <a:t>U početku pomoćnici tribuna, također plebejci</a:t>
            </a:r>
          </a:p>
          <a:p>
            <a:r>
              <a:rPr lang="hr-HR" altLang="en-US" sz="2800">
                <a:latin typeface="Palatino Linotype" pitchFamily="18" charset="0"/>
              </a:rPr>
              <a:t>Od 366.g.pr.Kr. postoje dva </a:t>
            </a:r>
            <a:r>
              <a:rPr lang="hr-HR" altLang="en-US" sz="2800" i="1">
                <a:latin typeface="Palatino Linotype" pitchFamily="18" charset="0"/>
              </a:rPr>
              <a:t>aediles curules</a:t>
            </a:r>
          </a:p>
          <a:p>
            <a:r>
              <a:rPr lang="hr-HR" altLang="en-US" sz="2800">
                <a:latin typeface="Palatino Linotype" pitchFamily="18" charset="0"/>
              </a:rPr>
              <a:t>Poslovi: </a:t>
            </a:r>
          </a:p>
          <a:p>
            <a:pPr lvl="1"/>
            <a:r>
              <a:rPr lang="hr-HR" altLang="en-US" sz="2400" i="1">
                <a:latin typeface="Palatino Linotype" pitchFamily="18" charset="0"/>
              </a:rPr>
              <a:t>cura urbis - </a:t>
            </a:r>
            <a:r>
              <a:rPr lang="hr-HR" altLang="en-US" sz="2400">
                <a:latin typeface="Palatino Linotype" pitchFamily="18" charset="0"/>
              </a:rPr>
              <a:t>nadzor zgrada, prometa, vode</a:t>
            </a:r>
          </a:p>
          <a:p>
            <a:pPr lvl="1"/>
            <a:r>
              <a:rPr lang="hr-HR" altLang="en-US" sz="2400" i="1">
                <a:latin typeface="Palatino Linotype" pitchFamily="18" charset="0"/>
              </a:rPr>
              <a:t>cura annonae - </a:t>
            </a:r>
            <a:r>
              <a:rPr lang="hr-HR" altLang="en-US" sz="2400">
                <a:latin typeface="Palatino Linotype" pitchFamily="18" charset="0"/>
              </a:rPr>
              <a:t>briga o opskrbi i raspodjeli hrane</a:t>
            </a:r>
          </a:p>
          <a:p>
            <a:pPr lvl="1"/>
            <a:r>
              <a:rPr lang="hr-HR" altLang="en-US" sz="2400" i="1">
                <a:latin typeface="Palatino Linotype" pitchFamily="18" charset="0"/>
              </a:rPr>
              <a:t>cura ludorum - </a:t>
            </a:r>
            <a:r>
              <a:rPr lang="hr-HR" altLang="en-US" sz="2400">
                <a:latin typeface="Palatino Linotype" pitchFamily="18" charset="0"/>
              </a:rPr>
              <a:t>organizacija javnih priredbi</a:t>
            </a:r>
          </a:p>
          <a:p>
            <a:endParaRPr lang="hr-HR" altLang="en-US" sz="2800">
              <a:latin typeface="Palatino Linotype" pitchFamily="18" charset="0"/>
            </a:endParaRPr>
          </a:p>
          <a:p>
            <a:r>
              <a:rPr lang="hr-HR" altLang="en-US" sz="2800">
                <a:latin typeface="Palatino Linotype" pitchFamily="18" charset="0"/>
              </a:rPr>
              <a:t>Obično bogati, jer su sami plaćali za igre</a:t>
            </a:r>
            <a:endParaRPr lang="en-GB" altLang="en-US" sz="280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Vigintisexviri</a:t>
            </a:r>
            <a:endParaRPr lang="en-GB" altLang="en-US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Naziv obuhvaća 26 (od Augusta 20) raznih službi koje su bili zadužene za:</a:t>
            </a:r>
          </a:p>
          <a:p>
            <a:endParaRPr lang="hr-HR" altLang="en-US" dirty="0">
              <a:latin typeface="Palatino Linotype" pitchFamily="18" charset="0"/>
            </a:endParaRP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sigurnost u gradu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kovanje novca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čistoću cesta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suđenje u Kampaniji</a:t>
            </a:r>
          </a:p>
          <a:p>
            <a:pPr lvl="1"/>
            <a:r>
              <a:rPr lang="hr-HR" altLang="en-US" sz="2400" dirty="0">
                <a:latin typeface="Palatino Linotype" pitchFamily="18" charset="0"/>
              </a:rPr>
              <a:t>i sl.</a:t>
            </a:r>
            <a:endParaRPr lang="en-GB" altLang="en-US" sz="2400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03575" y="188913"/>
            <a:ext cx="5618163" cy="79216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Podjela magistratura</a:t>
            </a:r>
            <a:endParaRPr lang="en-GB" altLang="en-US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565400"/>
            <a:ext cx="3960813" cy="41036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400" i="1">
                <a:latin typeface="Palatino Linotype" pitchFamily="18" charset="0"/>
              </a:rPr>
              <a:t>Magistratus patricii </a:t>
            </a:r>
          </a:p>
          <a:p>
            <a:pPr lvl="1">
              <a:lnSpc>
                <a:spcPct val="90000"/>
              </a:lnSpc>
            </a:pPr>
            <a:r>
              <a:rPr lang="hr-HR" altLang="en-US" sz="2000">
                <a:latin typeface="Palatino Linotype" pitchFamily="18" charset="0"/>
              </a:rPr>
              <a:t>skoro sve </a:t>
            </a:r>
            <a:endParaRPr lang="hr-HR" altLang="en-US" sz="2000" i="1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400" i="1">
                <a:latin typeface="Palatino Linotype" pitchFamily="18" charset="0"/>
              </a:rPr>
              <a:t>Magistratus cum imperio</a:t>
            </a:r>
          </a:p>
          <a:p>
            <a:pPr lvl="1">
              <a:lnSpc>
                <a:spcPct val="90000"/>
              </a:lnSpc>
            </a:pPr>
            <a:r>
              <a:rPr lang="hr-HR" altLang="en-US" sz="2000">
                <a:latin typeface="Palatino Linotype" pitchFamily="18" charset="0"/>
              </a:rPr>
              <a:t>konzuli, pretori i diktatori</a:t>
            </a:r>
            <a:r>
              <a:rPr lang="hr-HR" altLang="en-US" sz="240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hr-HR" altLang="en-US" sz="2400" i="1">
                <a:latin typeface="Palatino Linotype" pitchFamily="18" charset="0"/>
              </a:rPr>
              <a:t>Magistratus maiores</a:t>
            </a:r>
          </a:p>
          <a:p>
            <a:pPr lvl="1">
              <a:lnSpc>
                <a:spcPct val="90000"/>
              </a:lnSpc>
            </a:pPr>
            <a:r>
              <a:rPr lang="hr-HR" altLang="en-US" sz="2000">
                <a:latin typeface="Palatino Linotype" pitchFamily="18" charset="0"/>
              </a:rPr>
              <a:t>službe s imperijem + cenzori</a:t>
            </a:r>
          </a:p>
          <a:p>
            <a:pPr>
              <a:lnSpc>
                <a:spcPct val="90000"/>
              </a:lnSpc>
            </a:pPr>
            <a:r>
              <a:rPr lang="hr-HR" altLang="en-US" sz="2400" i="1">
                <a:latin typeface="Palatino Linotype" pitchFamily="18" charset="0"/>
              </a:rPr>
              <a:t>Magistratus curules</a:t>
            </a:r>
          </a:p>
          <a:p>
            <a:pPr lvl="1">
              <a:lnSpc>
                <a:spcPct val="90000"/>
              </a:lnSpc>
            </a:pPr>
            <a:r>
              <a:rPr lang="hr-HR" altLang="en-US" sz="2000">
                <a:latin typeface="Palatino Linotype" pitchFamily="18" charset="0"/>
              </a:rPr>
              <a:t>veći magistrati + kurulski edili, zapovjednik konjaništva</a:t>
            </a:r>
            <a:endParaRPr lang="en-GB" altLang="en-US" sz="2000">
              <a:latin typeface="Palatino Linotype" pitchFamily="18" charset="0"/>
            </a:endParaRP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>
          <a:xfrm>
            <a:off x="4284663" y="2492375"/>
            <a:ext cx="4483100" cy="3744913"/>
          </a:xfrm>
        </p:spPr>
        <p:txBody>
          <a:bodyPr/>
          <a:lstStyle/>
          <a:p>
            <a:r>
              <a:rPr lang="hr-HR" altLang="en-US" sz="2400" i="1">
                <a:latin typeface="Palatino Linotype" pitchFamily="18" charset="0"/>
              </a:rPr>
              <a:t>Magistratus plebeii</a:t>
            </a:r>
          </a:p>
          <a:p>
            <a:pPr lvl="1"/>
            <a:r>
              <a:rPr lang="hr-HR" altLang="en-US" sz="2000">
                <a:latin typeface="Palatino Linotype" pitchFamily="18" charset="0"/>
              </a:rPr>
              <a:t>pučki tribunat i plebejski edilitet</a:t>
            </a:r>
            <a:endParaRPr lang="hr-HR" altLang="en-US" sz="1900" i="1">
              <a:latin typeface="Palatino Linotype" pitchFamily="18" charset="0"/>
            </a:endParaRPr>
          </a:p>
          <a:p>
            <a:r>
              <a:rPr lang="hr-HR" altLang="en-US" sz="2400" i="1">
                <a:latin typeface="Palatino Linotype" pitchFamily="18" charset="0"/>
              </a:rPr>
              <a:t>Magistratus sine imperio</a:t>
            </a:r>
          </a:p>
          <a:p>
            <a:pPr lvl="1"/>
            <a:r>
              <a:rPr lang="hr-HR" altLang="en-US" sz="2000">
                <a:latin typeface="Palatino Linotype" pitchFamily="18" charset="0"/>
              </a:rPr>
              <a:t>svi ostali</a:t>
            </a:r>
            <a:endParaRPr lang="hr-HR" altLang="en-US" sz="2400" i="1">
              <a:latin typeface="Palatino Linotype" pitchFamily="18" charset="0"/>
            </a:endParaRPr>
          </a:p>
          <a:p>
            <a:r>
              <a:rPr lang="hr-HR" altLang="en-US" sz="2400" i="1">
                <a:latin typeface="Palatino Linotype" pitchFamily="18" charset="0"/>
              </a:rPr>
              <a:t>Magistratus minores</a:t>
            </a:r>
          </a:p>
          <a:p>
            <a:pPr lvl="1"/>
            <a:r>
              <a:rPr lang="hr-HR" altLang="en-US" sz="2000">
                <a:latin typeface="Palatino Linotype" pitchFamily="18" charset="0"/>
              </a:rPr>
              <a:t>ostali</a:t>
            </a:r>
            <a:endParaRPr lang="hr-HR" altLang="en-US" sz="1900" i="1">
              <a:latin typeface="Palatino Linotype" pitchFamily="18" charset="0"/>
            </a:endParaRPr>
          </a:p>
          <a:p>
            <a:r>
              <a:rPr lang="hr-HR" altLang="en-US" sz="2400" i="1">
                <a:latin typeface="Palatino Linotype" pitchFamily="18" charset="0"/>
              </a:rPr>
              <a:t>Magistratus non curules</a:t>
            </a:r>
          </a:p>
          <a:p>
            <a:pPr lvl="1"/>
            <a:r>
              <a:rPr lang="hr-HR" altLang="sr-Latn-RS" sz="2000">
                <a:latin typeface="Palatino Linotype" pitchFamily="18" charset="0"/>
                <a:cs typeface="Times New Roman" pitchFamily="18" charset="0"/>
              </a:rPr>
              <a:t>ostali</a:t>
            </a:r>
            <a:endParaRPr lang="en-GB" altLang="sr-Latn-RS" sz="1900">
              <a:latin typeface="Palatino Linotype" pitchFamily="18" charset="0"/>
              <a:cs typeface="Times New Roman" pitchFamily="18" charset="0"/>
            </a:endParaRPr>
          </a:p>
        </p:txBody>
      </p:sp>
      <p:pic>
        <p:nvPicPr>
          <p:cNvPr id="3174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32067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7594600" cy="1912937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r-HR" altLang="en-US" i="1" dirty="0">
                <a:latin typeface="Palatino Linotype" pitchFamily="18" charset="0"/>
              </a:rPr>
              <a:t>		</a:t>
            </a: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Cursus honorum</a:t>
            </a:r>
            <a:br>
              <a:rPr lang="hr-HR" altLang="en-US" i="1" dirty="0">
                <a:latin typeface="Palatino Linotype" pitchFamily="18" charset="0"/>
              </a:rPr>
            </a:br>
            <a:br>
              <a:rPr lang="hr-HR" altLang="en-US" i="1" dirty="0">
                <a:latin typeface="Palatino Linotype" pitchFamily="18" charset="0"/>
              </a:rPr>
            </a:br>
            <a:r>
              <a:rPr lang="hr-HR" altLang="en-US" sz="3200" i="1" dirty="0">
                <a:latin typeface="Palatino Linotype" pitchFamily="18" charset="0"/>
              </a:rPr>
              <a:t> </a:t>
            </a:r>
            <a:r>
              <a:rPr lang="hr-HR" altLang="en-US" sz="3200" dirty="0">
                <a:latin typeface="Palatino Linotype" pitchFamily="18" charset="0"/>
              </a:rPr>
              <a:t>Redoslijed službi: </a:t>
            </a:r>
            <a:endParaRPr lang="en-GB" altLang="en-US" sz="3200" dirty="0">
              <a:latin typeface="Palatino Linotype" pitchFamily="18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09625" y="4724400"/>
            <a:ext cx="7496175" cy="1905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hr-HR" altLang="en-US" sz="2400" baseline="30000">
                <a:latin typeface="Palatino Linotype" pitchFamily="18" charset="0"/>
              </a:rPr>
              <a:t>A  </a:t>
            </a:r>
            <a:r>
              <a:rPr lang="hr-HR" altLang="en-US" sz="2400">
                <a:latin typeface="Palatino Linotype" pitchFamily="18" charset="0"/>
              </a:rPr>
              <a:t>- od doba Augusta</a:t>
            </a:r>
          </a:p>
          <a:p>
            <a:pPr lvl="1"/>
            <a:r>
              <a:rPr lang="hr-HR" altLang="en-US" sz="2300">
                <a:latin typeface="Palatino Linotype" pitchFamily="18" charset="0"/>
              </a:rPr>
              <a:t>između patricijskih magistratura razmak je 2 g.</a:t>
            </a:r>
          </a:p>
          <a:p>
            <a:pPr lvl="1"/>
            <a:r>
              <a:rPr lang="hr-HR" altLang="en-US" sz="2300">
                <a:latin typeface="Palatino Linotype" pitchFamily="18" charset="0"/>
              </a:rPr>
              <a:t>između patricijskih i plebejskih 1 g. </a:t>
            </a:r>
          </a:p>
          <a:p>
            <a:pPr lvl="1"/>
            <a:r>
              <a:rPr lang="hr-HR" altLang="en-US" sz="2300">
                <a:latin typeface="Palatino Linotype" pitchFamily="18" charset="0"/>
              </a:rPr>
              <a:t>između istih službi 10 g.</a:t>
            </a:r>
            <a:endParaRPr lang="en-GB" altLang="en-US" sz="2300">
              <a:latin typeface="Palatino Linotype" pitchFamily="18" charset="0"/>
            </a:endParaRPr>
          </a:p>
        </p:txBody>
      </p:sp>
      <p:graphicFrame>
        <p:nvGraphicFramePr>
          <p:cNvPr id="9323" name="Group 107"/>
          <p:cNvGraphicFramePr>
            <a:graphicFrameLocks noGrp="1"/>
          </p:cNvGraphicFramePr>
          <p:nvPr/>
        </p:nvGraphicFramePr>
        <p:xfrm>
          <a:off x="827088" y="2205038"/>
          <a:ext cx="7543800" cy="2287674"/>
        </p:xfrm>
        <a:graphic>
          <a:graphicData uri="http://schemas.openxmlformats.org/drawingml/2006/table">
            <a:tbl>
              <a:tblPr/>
              <a:tblGrid>
                <a:gridCol w="37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vojnički tribunat</a:t>
                      </a:r>
                      <a:r>
                        <a:rPr kumimoji="0" lang="hr-H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i </a:t>
                      </a:r>
                      <a:r>
                        <a:rPr kumimoji="0" lang="hr-HR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vigintivirat</a:t>
                      </a:r>
                      <a:r>
                        <a:rPr kumimoji="0" lang="hr-H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altLang="en-US" sz="20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0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1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kvestura</a:t>
                      </a:r>
                      <a:endParaRPr kumimoji="0" lang="en-GB" altLang="en-US" sz="2000" b="0" i="0" u="sng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najmanje 28 g.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edilitet </a:t>
                      </a:r>
                      <a:r>
                        <a:rPr kumimoji="0" lang="hr-H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ili </a:t>
                      </a:r>
                      <a:r>
                        <a:rPr kumimoji="0" lang="hr-HR" altLang="en-US" sz="20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pučki tribunat</a:t>
                      </a:r>
                      <a:r>
                        <a:rPr kumimoji="0" lang="hr-H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alt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GB" altLang="en-US" sz="2000" b="0" i="0" u="none" strike="noStrike" cap="none" normalizeH="0" baseline="30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najmanje 37 g.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pretura</a:t>
                      </a:r>
                      <a:endParaRPr kumimoji="0" lang="en-GB" alt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najmanje 40 g.</a:t>
                      </a:r>
                      <a:endParaRPr kumimoji="0" lang="en-GB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4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konzulat</a:t>
                      </a:r>
                      <a:endParaRPr kumimoji="0" lang="en-GB" altLang="en-US" sz="2000" b="0" i="0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5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2pPr>
                      <a:lvl3pPr marL="8572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3pPr>
                      <a:lvl4pPr marL="12001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4pPr>
                      <a:lvl5pPr marL="15430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5pPr>
                      <a:lvl6pPr marL="2000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6pPr>
                      <a:lvl7pPr marL="2457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7pPr>
                      <a:lvl8pPr marL="2914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8pPr>
                      <a:lvl9pPr marL="3371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hr-HR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Palatino Linotype" pitchFamily="18" charset="0"/>
                          <a:cs typeface="Times New Roman" pitchFamily="18" charset="0"/>
                        </a:rPr>
                        <a:t>najmanje 42 g. života</a:t>
                      </a:r>
                      <a:endParaRPr kumimoji="0" lang="en-GB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Palatino Linotype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Nestalne magistrature</a:t>
            </a:r>
            <a:endParaRPr lang="en-GB" altLang="en-US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773238"/>
            <a:ext cx="4038600" cy="4279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Diktator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Imenuje ga konzul prema potrebi 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Služba mu traje najviše 6 mjeseci</a:t>
            </a:r>
          </a:p>
          <a:p>
            <a:pPr lvl="1"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U početku je imao neograničen imperij, kasnije sputan tribunima</a:t>
            </a:r>
            <a:endParaRPr lang="en-GB" altLang="en-US" dirty="0">
              <a:latin typeface="Palatino Linotype" pitchFamily="18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773238"/>
            <a:ext cx="4038600" cy="4279900"/>
          </a:xfrm>
        </p:spPr>
        <p:txBody>
          <a:bodyPr/>
          <a:lstStyle/>
          <a:p>
            <a:r>
              <a:rPr lang="hr-HR" altLang="en-US">
                <a:latin typeface="Palatino Linotype" pitchFamily="18" charset="0"/>
              </a:rPr>
              <a:t>Zapovjednik konjaništva</a:t>
            </a:r>
          </a:p>
          <a:p>
            <a:pPr lvl="1"/>
            <a:r>
              <a:rPr lang="hr-HR" altLang="en-US">
                <a:latin typeface="Palatino Linotype" pitchFamily="18" charset="0"/>
              </a:rPr>
              <a:t>U početku zamjenik diktatora koji ga sam imenuje - u miru </a:t>
            </a:r>
          </a:p>
          <a:p>
            <a:pPr lvl="1"/>
            <a:r>
              <a:rPr lang="hr-HR" altLang="en-US">
                <a:latin typeface="Palatino Linotype" pitchFamily="18" charset="0"/>
              </a:rPr>
              <a:t>u ratu je što mu ime kaže</a:t>
            </a:r>
            <a:endParaRPr lang="en-GB" altLang="en-US">
              <a:latin typeface="Palatino Linotype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1" b="97196" l="6522" r="91667">
                        <a14:foregroundMark x1="4348" y1="55452" x2="7609" y2="38318"/>
                        <a14:foregroundMark x1="7609" y1="38318" x2="16667" y2="23053"/>
                        <a14:foregroundMark x1="16667" y1="23053" x2="32246" y2="10903"/>
                        <a14:foregroundMark x1="32246" y1="10903" x2="47826" y2="6542"/>
                        <a14:foregroundMark x1="7246" y1="67290" x2="6522" y2="44237"/>
                        <a14:foregroundMark x1="18116" y1="16199" x2="28986" y2="10280"/>
                        <a14:foregroundMark x1="32609" y1="91900" x2="51812" y2="94081"/>
                        <a14:foregroundMark x1="51812" y1="94081" x2="68841" y2="90966"/>
                        <a14:foregroundMark x1="91304" y1="65109" x2="91667" y2="39252"/>
                        <a14:foregroundMark x1="46739" y1="97196" x2="53986" y2="95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637282" cy="306896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8313" y="6308725"/>
            <a:ext cx="375285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http://www.utexas.edu/courses/lat311moore/LAT311images/lat311images2/caesargem.jpg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/>
          <a:lstStyle/>
          <a:p>
            <a:endParaRPr lang="hr-HR" altLang="en-US">
              <a:latin typeface="Palatino Linotype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1625" y="1773238"/>
            <a:ext cx="4038600" cy="4279900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Međuvladar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Imenuje se u slučaju smrti oba konzula 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Vlast mu traje samo 5 dana 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Obično ih bude više do izbora novih konzula</a:t>
            </a:r>
            <a:endParaRPr lang="en-GB" altLang="en-US" dirty="0">
              <a:latin typeface="Palatino Linotype" pitchFamily="18" charset="0"/>
            </a:endParaRPr>
          </a:p>
        </p:txBody>
      </p:sp>
      <p:sp>
        <p:nvSpPr>
          <p:cNvPr id="2150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700213"/>
            <a:ext cx="4038600" cy="4608512"/>
          </a:xfrm>
        </p:spPr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Upravitelj grada (</a:t>
            </a:r>
            <a:r>
              <a:rPr lang="hr-HR" altLang="en-US" i="1" dirty="0">
                <a:latin typeface="Palatino Linotype" pitchFamily="18" charset="0"/>
              </a:rPr>
              <a:t>praefectus urbis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Zamjenjivao je konzule kad bi bili s vojskom izvan Rima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Kasnije mu je dužnosti preuzeo </a:t>
            </a:r>
            <a:r>
              <a:rPr lang="hr-HR" altLang="en-US" i="1" dirty="0">
                <a:latin typeface="Palatino Linotype" pitchFamily="18" charset="0"/>
              </a:rPr>
              <a:t>praetor urbanus</a:t>
            </a:r>
          </a:p>
          <a:p>
            <a:r>
              <a:rPr lang="hr-HR" altLang="en-US" i="1" dirty="0">
                <a:latin typeface="Palatino Linotype" pitchFamily="18" charset="0"/>
              </a:rPr>
              <a:t>Decemviri </a:t>
            </a:r>
            <a:r>
              <a:rPr lang="hr-HR" altLang="en-US" dirty="0">
                <a:latin typeface="Palatino Linotype" pitchFamily="18" charset="0"/>
              </a:rPr>
              <a:t>i </a:t>
            </a:r>
            <a:r>
              <a:rPr lang="hr-HR" altLang="en-US" i="1" dirty="0">
                <a:latin typeface="Palatino Linotype" pitchFamily="18" charset="0"/>
              </a:rPr>
              <a:t>triumviri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Povremeno se imenuju za donošenje zakona, suđenje, izvršenje kazne i sl.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74" b="98832" l="10000" r="90000">
                        <a14:foregroundMark x1="13873" y1="19779" x2="12727" y2="29206"/>
                        <a14:foregroundMark x1="12727" y1="29206" x2="26364" y2="29206"/>
                        <a14:foregroundMark x1="51364" y1="5841" x2="51818" y2="30841"/>
                        <a14:foregroundMark x1="58182" y1="6308" x2="58182" y2="12850"/>
                        <a14:foregroundMark x1="74545" y1="26869" x2="76364" y2="28037"/>
                        <a14:foregroundMark x1="81364" y1="47196" x2="82273" y2="42290"/>
                        <a14:foregroundMark x1="22273" y1="61682" x2="27727" y2="46495"/>
                        <a14:foregroundMark x1="27727" y1="46495" x2="25455" y2="37383"/>
                        <a14:foregroundMark x1="25455" y1="37383" x2="25455" y2="37383"/>
                        <a14:foregroundMark x1="19516" y1="37477" x2="24091" y2="27336"/>
                        <a14:foregroundMark x1="16818" y1="43458" x2="19399" y2="37737"/>
                        <a14:foregroundMark x1="16818" y1="55140" x2="19091" y2="47196"/>
                        <a14:foregroundMark x1="23182" y1="60981" x2="36818" y2="64019"/>
                        <a14:foregroundMark x1="33636" y1="90421" x2="42273" y2="70093"/>
                        <a14:foregroundMark x1="42273" y1="70093" x2="34091" y2="77570"/>
                        <a14:foregroundMark x1="31818" y1="76168" x2="37273" y2="65888"/>
                        <a14:foregroundMark x1="37273" y1="65888" x2="37273" y2="64486"/>
                        <a14:foregroundMark x1="19545" y1="61916" x2="24091" y2="63084"/>
                        <a14:foregroundMark x1="20000" y1="56308" x2="17273" y2="54206"/>
                        <a14:foregroundMark x1="15000" y1="8645" x2="15000" y2="9579"/>
                        <a14:foregroundMark x1="45000" y1="93925" x2="30455" y2="93224"/>
                        <a14:foregroundMark x1="21818" y1="98832" x2="31818" y2="91589"/>
                        <a14:foregroundMark x1="80909" y1="93224" x2="83182" y2="95794"/>
                        <a14:foregroundMark x1="78182" y1="90421" x2="82273" y2="60981"/>
                        <a14:foregroundMark x1="24091" y1="25234" x2="38636" y2="23832"/>
                        <a14:foregroundMark x1="16818" y1="26402" x2="12727" y2="26869"/>
                        <a14:foregroundMark x1="46364" y1="20561" x2="43182" y2="10981"/>
                        <a14:foregroundMark x1="43182" y1="10981" x2="48636" y2="6308"/>
                        <a14:foregroundMark x1="14545" y1="11682" x2="14545" y2="12850"/>
                        <a14:foregroundMark x1="16818" y1="18692" x2="15455" y2="13318"/>
                        <a14:foregroundMark x1="59091" y1="21729" x2="60000" y2="21729"/>
                        <a14:foregroundMark x1="60455" y1="18458" x2="60000" y2="12150"/>
                        <a14:foregroundMark x1="83636" y1="60280" x2="83182" y2="59112"/>
                        <a14:foregroundMark x1="80455" y1="88318" x2="82727" y2="70561"/>
                        <a14:backgroundMark x1="21409" y1="12850" x2="20000" y2="20093"/>
                        <a14:backgroundMark x1="21818" y1="10748" x2="21636" y2="11682"/>
                        <a14:backgroundMark x1="20000" y1="20093" x2="38636" y2="20561"/>
                        <a14:backgroundMark x1="38636" y1="20561" x2="37273" y2="10047"/>
                        <a14:backgroundMark x1="13636" y1="58879" x2="13636" y2="36215"/>
                        <a14:backgroundMark x1="12727" y1="33645" x2="11818" y2="369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0"/>
            <a:ext cx="2771775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Principat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412875"/>
            <a:ext cx="8504238" cy="489585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Uveden 27.g.pr.Kr.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Car je </a:t>
            </a:r>
            <a:r>
              <a:rPr lang="hr-HR" altLang="en-US" sz="2800" i="1" dirty="0">
                <a:latin typeface="Palatino Linotype" pitchFamily="18" charset="0"/>
              </a:rPr>
              <a:t>princeps inter parum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>
                <a:latin typeface="Palatino Linotype" pitchFamily="18" charset="0"/>
              </a:rPr>
              <a:t>nasljedstvo osigurava suvladarstvom</a:t>
            </a:r>
            <a:endParaRPr lang="hr-HR" altLang="en-US" sz="2300" i="1" dirty="0">
              <a:latin typeface="Palatino Linotype" pitchFamily="18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Uzima imperij na poziv senata ili vojske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te doživotnu tribunsku vlast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Sudjeluje u zakonodavstvu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Predlaže magistrate i porotnike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Naslovi: </a:t>
            </a:r>
            <a:r>
              <a:rPr lang="hr-HR" altLang="en-US" sz="2800" i="1" dirty="0">
                <a:latin typeface="Palatino Linotype" pitchFamily="18" charset="0"/>
              </a:rPr>
              <a:t>imperator, Augustus, Caesar 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hr-HR" altLang="en-US" sz="2800" dirty="0">
                <a:latin typeface="Palatino Linotype" pitchFamily="18" charset="0"/>
              </a:rPr>
              <a:t>	+ službe i počasti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>
                <a:latin typeface="Palatino Linotype" pitchFamily="18" charset="0"/>
              </a:rPr>
              <a:t>Odora: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>
                <a:latin typeface="Palatino Linotype" pitchFamily="18" charset="0"/>
              </a:rPr>
              <a:t>toga preteksta u miru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>
                <a:latin typeface="Palatino Linotype" pitchFamily="18" charset="0"/>
              </a:rPr>
              <a:t>u ratu </a:t>
            </a:r>
            <a:r>
              <a:rPr lang="hr-HR" altLang="en-US" sz="2300" i="1" dirty="0">
                <a:latin typeface="Palatino Linotype" pitchFamily="18" charset="0"/>
              </a:rPr>
              <a:t>paludamentum</a:t>
            </a:r>
            <a:r>
              <a:rPr lang="hr-HR" altLang="en-US" sz="2300" dirty="0">
                <a:latin typeface="Palatino Linotype" pitchFamily="18" charset="0"/>
              </a:rPr>
              <a:t>, lovorov vijenac i mač, te fasci i pretorijanci</a:t>
            </a:r>
            <a:endParaRPr lang="en-GB" altLang="en-US" sz="23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35413" y="4746625"/>
            <a:ext cx="243681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1800" i="1" dirty="0">
                <a:solidFill>
                  <a:schemeClr val="accent1">
                    <a:lumMod val="75000"/>
                  </a:schemeClr>
                </a:solidFill>
              </a:rPr>
              <a:t>Mars Ultor </a:t>
            </a:r>
            <a:r>
              <a:rPr lang="hr-HR" sz="1800" dirty="0">
                <a:solidFill>
                  <a:schemeClr val="accent1">
                    <a:lumMod val="75000"/>
                  </a:schemeClr>
                </a:solidFill>
              </a:rPr>
              <a:t>na Nervinom forumu</a:t>
            </a:r>
            <a:endParaRPr lang="en-GB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Stranke</a:t>
            </a:r>
            <a:r>
              <a:rPr lang="hr-HR" altLang="en-US" dirty="0">
                <a:latin typeface="Palatino Linotype" pitchFamily="18" charset="0"/>
              </a:rPr>
              <a:t> </a:t>
            </a:r>
            <a:endParaRPr lang="en-GB" altLang="en-US" dirty="0">
              <a:latin typeface="Palatino Linotype" pitchFamily="18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r>
              <a:rPr lang="hr-HR" altLang="en-US" dirty="0">
                <a:latin typeface="Palatino Linotype" pitchFamily="18" charset="0"/>
              </a:rPr>
              <a:t>Od 287.g.pr.Kr. zakoni koje donese plebejska skupština vrijede za sve bez potvrde senata </a:t>
            </a:r>
          </a:p>
          <a:p>
            <a:r>
              <a:rPr lang="hr-HR" altLang="en-US" dirty="0">
                <a:latin typeface="Palatino Linotype" pitchFamily="18" charset="0"/>
              </a:rPr>
              <a:t>Opreka između </a:t>
            </a:r>
            <a:r>
              <a:rPr lang="hr-HR" altLang="en-US" u="sng" dirty="0">
                <a:latin typeface="Palatino Linotype" pitchFamily="18" charset="0"/>
              </a:rPr>
              <a:t>patricija i plebejaca</a:t>
            </a:r>
            <a:r>
              <a:rPr lang="hr-HR" altLang="en-US" dirty="0">
                <a:latin typeface="Palatino Linotype" pitchFamily="18" charset="0"/>
              </a:rPr>
              <a:t> zamjenjuje se oprekom između:</a:t>
            </a:r>
          </a:p>
          <a:p>
            <a:pPr>
              <a:buFont typeface="Wingdings 2" pitchFamily="18" charset="2"/>
              <a:buNone/>
            </a:pPr>
            <a:r>
              <a:rPr lang="hr-HR" altLang="en-US" dirty="0">
                <a:latin typeface="Palatino Linotype" pitchFamily="18" charset="0"/>
              </a:rPr>
              <a:t>	</a:t>
            </a:r>
            <a:r>
              <a:rPr lang="hr-HR" altLang="en-US" u="sng" dirty="0">
                <a:latin typeface="Palatino Linotype" pitchFamily="18" charset="0"/>
              </a:rPr>
              <a:t>plemstva</a:t>
            </a:r>
            <a:r>
              <a:rPr lang="hr-HR" altLang="en-US" dirty="0">
                <a:latin typeface="Palatino Linotype" pitchFamily="18" charset="0"/>
              </a:rPr>
              <a:t> (</a:t>
            </a:r>
            <a:r>
              <a:rPr lang="hr-HR" altLang="en-US" i="1" dirty="0">
                <a:latin typeface="Palatino Linotype" pitchFamily="18" charset="0"/>
              </a:rPr>
              <a:t>nobilitas, boni</a:t>
            </a:r>
            <a:r>
              <a:rPr lang="hr-HR" altLang="en-US" dirty="0">
                <a:latin typeface="Palatino Linotype" pitchFamily="18" charset="0"/>
              </a:rPr>
              <a:t>, </a:t>
            </a:r>
            <a:r>
              <a:rPr lang="hr-HR" altLang="en-US" i="1" dirty="0">
                <a:latin typeface="Palatino Linotype" pitchFamily="18" charset="0"/>
              </a:rPr>
              <a:t>optimates</a:t>
            </a:r>
            <a:r>
              <a:rPr lang="hr-HR" altLang="en-US" dirty="0">
                <a:latin typeface="Palatino Linotype" pitchFamily="18" charset="0"/>
              </a:rPr>
              <a:t>) </a:t>
            </a:r>
          </a:p>
          <a:p>
            <a:pPr>
              <a:buFont typeface="Wingdings 2" pitchFamily="18" charset="2"/>
              <a:buNone/>
            </a:pPr>
            <a:r>
              <a:rPr lang="hr-HR" altLang="en-US" dirty="0">
                <a:latin typeface="Palatino Linotype" pitchFamily="18" charset="0"/>
              </a:rPr>
              <a:t>i 	</a:t>
            </a:r>
            <a:r>
              <a:rPr lang="hr-HR" altLang="en-US" u="sng" dirty="0">
                <a:latin typeface="Palatino Linotype" pitchFamily="18" charset="0"/>
              </a:rPr>
              <a:t>pridošlica</a:t>
            </a:r>
            <a:r>
              <a:rPr lang="hr-HR" altLang="en-US" u="sng" dirty="0"/>
              <a:t>-</a:t>
            </a:r>
            <a:r>
              <a:rPr lang="hr-HR" altLang="en-US" u="sng" dirty="0">
                <a:latin typeface="Palatino Linotype" pitchFamily="18" charset="0"/>
              </a:rPr>
              <a:t>pučana</a:t>
            </a:r>
            <a:r>
              <a:rPr lang="hr-HR" altLang="en-US" dirty="0">
                <a:latin typeface="Palatino Linotype" pitchFamily="18" charset="0"/>
              </a:rPr>
              <a:t> (</a:t>
            </a:r>
            <a:r>
              <a:rPr lang="hr-HR" altLang="en-US" i="1" dirty="0">
                <a:latin typeface="Palatino Linotype" pitchFamily="18" charset="0"/>
              </a:rPr>
              <a:t>ignobiles, homines novi, populares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hr-HR" altLang="en-US" dirty="0">
              <a:latin typeface="Palatino Linotype" pitchFamily="18" charset="0"/>
            </a:endParaRPr>
          </a:p>
          <a:p>
            <a:r>
              <a:rPr lang="hr-HR" altLang="en-US" dirty="0">
                <a:latin typeface="Palatino Linotype" pitchFamily="18" charset="0"/>
              </a:rPr>
              <a:t>Građanski ratovi u 1.st.pr.Kr.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3549650" cy="968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ODLIČNI </a:t>
            </a:r>
            <a:b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</a:b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STALEŽI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412875"/>
            <a:ext cx="8664575" cy="51403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Ordo senatorius</a:t>
            </a:r>
            <a:r>
              <a:rPr lang="hr-HR" altLang="en-US" sz="2800" dirty="0">
                <a:latin typeface="Palatino Linotype" pitchFamily="18" charset="0"/>
              </a:rPr>
              <a:t>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sz="2800" dirty="0">
                <a:latin typeface="Palatino Linotype" pitchFamily="18" charset="0"/>
              </a:rPr>
              <a:t>     = senatorski stalež čine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sz="2800" dirty="0">
                <a:latin typeface="Palatino Linotype" pitchFamily="18" charset="0"/>
              </a:rPr>
              <a:t>     članovi senata (300 i više):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u kraljevstvu izabrani patriciji (</a:t>
            </a:r>
            <a:r>
              <a:rPr lang="hr-HR" altLang="en-US" sz="2300" i="1" dirty="0">
                <a:latin typeface="Palatino Linotype" pitchFamily="18" charset="0"/>
              </a:rPr>
              <a:t>patres</a:t>
            </a:r>
            <a:r>
              <a:rPr lang="hr-HR" altLang="en-US" sz="2300" dirty="0">
                <a:latin typeface="Palatino Linotype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kasnije popunjeni plebejcima (</a:t>
            </a:r>
            <a:r>
              <a:rPr lang="hr-HR" altLang="en-US" sz="2300" i="1" dirty="0">
                <a:latin typeface="Palatino Linotype" pitchFamily="18" charset="0"/>
              </a:rPr>
              <a:t>conscripti</a:t>
            </a:r>
            <a:r>
              <a:rPr lang="hr-HR" altLang="en-US" sz="2300" dirty="0">
                <a:latin typeface="Palatino Linotype" pitchFamily="18" charset="0"/>
              </a:rPr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sastaju se u kuriji ili hramu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Za kralja su imali savjetodavnu ulogu, u republici</a:t>
            </a:r>
            <a:r>
              <a:rPr lang="hr-HR" altLang="en-US" sz="2800" dirty="0">
                <a:latin typeface="Arial" charset="0"/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odlučuju o ratu i miru i vanjskoj politici, nadziru vjerske obrede i trošenje državnog novca te potvrđuju zaključke skupština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U carstvu im ostaje izbor magistrata, zakonodavstvo i vrhovno sudstvo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-11113"/>
            <a:ext cx="4122737" cy="236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288" y="0"/>
            <a:ext cx="4811712" cy="299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960812" cy="1008062"/>
          </a:xfrm>
        </p:spPr>
        <p:txBody>
          <a:bodyPr/>
          <a:lstStyle/>
          <a:p>
            <a:r>
              <a:rPr lang="hr-HR" altLang="en-US">
                <a:latin typeface="Palatino Linotype" pitchFamily="18" charset="0"/>
              </a:rPr>
              <a:t>Senatori</a:t>
            </a:r>
            <a:endParaRPr lang="en-GB" altLang="en-US">
              <a:latin typeface="Palatino Linotype" pitchFamily="18" charset="0"/>
            </a:endParaRP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916113"/>
            <a:ext cx="4606925" cy="4595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Ne smiju se baviti trgovinom i lihvarenjem, niti putovati iz Rima u doba državnih poslova, iz Italije samo kao poslanici</a:t>
            </a:r>
          </a:p>
          <a:p>
            <a:pPr>
              <a:lnSpc>
                <a:spcPct val="90000"/>
              </a:lnSpc>
            </a:pPr>
            <a:endParaRPr lang="hr-HR" altLang="en-US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dirty="0">
                <a:latin typeface="Palatino Linotype" pitchFamily="18" charset="0"/>
              </a:rPr>
              <a:t>Imaju širok grimizni rub na odjeći, crvene cipele, odlična mjesta na igrama</a:t>
            </a:r>
            <a:endParaRPr lang="en-GB" altLang="en-US" i="1" dirty="0">
              <a:latin typeface="Palatino Linotype" pitchFamily="18" charset="0"/>
            </a:endParaRPr>
          </a:p>
        </p:txBody>
      </p:sp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886200"/>
            <a:ext cx="464343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68450" y="6381750"/>
            <a:ext cx="29527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www.pravos.unios.hr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53975"/>
            <a:ext cx="482441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http://upload.wikimedia.org/wikipedia/commons/a/a3/Maccari-Cicero.jpg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solidFill>
                  <a:srgbClr val="7B9899"/>
                </a:solidFill>
                <a:latin typeface="Palatino Linotype" pitchFamily="18" charset="0"/>
              </a:rPr>
              <a:t>Vitezovi</a:t>
            </a:r>
            <a:endParaRPr lang="en-GB" altLang="en-US" dirty="0">
              <a:solidFill>
                <a:srgbClr val="7B9899"/>
              </a:solidFill>
              <a:latin typeface="Palatino Linotype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16113"/>
            <a:ext cx="7848600" cy="4183062"/>
          </a:xfrm>
        </p:spPr>
        <p:txBody>
          <a:bodyPr>
            <a:normAutofit/>
          </a:bodyPr>
          <a:lstStyle/>
          <a:p>
            <a:r>
              <a:rPr lang="hr-HR" altLang="en-US" i="1">
                <a:latin typeface="Palatino Linotype" pitchFamily="18" charset="0"/>
              </a:rPr>
              <a:t>Ordo equester </a:t>
            </a:r>
            <a:r>
              <a:rPr lang="hr-HR" altLang="en-US">
                <a:latin typeface="Palatino Linotype" pitchFamily="18" charset="0"/>
              </a:rPr>
              <a:t>= viteški stalež</a:t>
            </a:r>
          </a:p>
          <a:p>
            <a:r>
              <a:rPr lang="hr-HR" altLang="en-US">
                <a:latin typeface="Palatino Linotype" pitchFamily="18" charset="0"/>
              </a:rPr>
              <a:t>Biraju se između građana visokog roda za konjaničku službu u vojsci </a:t>
            </a:r>
          </a:p>
          <a:p>
            <a:pPr lvl="1"/>
            <a:r>
              <a:rPr lang="hr-HR" altLang="en-US">
                <a:latin typeface="Palatino Linotype" pitchFamily="18" charset="0"/>
              </a:rPr>
              <a:t>iza 2. punskog rata prema imovinskom stanju </a:t>
            </a:r>
          </a:p>
          <a:p>
            <a:pPr lvl="1">
              <a:buFont typeface="Wingdings" pitchFamily="2" charset="2"/>
              <a:buNone/>
            </a:pPr>
            <a:r>
              <a:rPr lang="hr-HR" altLang="en-US">
                <a:latin typeface="Palatino Linotype" pitchFamily="18" charset="0"/>
              </a:rPr>
              <a:t>	(400 000 sestercija)</a:t>
            </a:r>
          </a:p>
          <a:p>
            <a:r>
              <a:rPr lang="hr-HR" altLang="en-US">
                <a:latin typeface="Palatino Linotype" pitchFamily="18" charset="0"/>
              </a:rPr>
              <a:t>Nose uzak grimizni rub na tunici i zlatan prsten </a:t>
            </a:r>
          </a:p>
          <a:p>
            <a:r>
              <a:rPr lang="hr-HR" altLang="en-US">
                <a:latin typeface="Palatino Linotype" pitchFamily="18" charset="0"/>
              </a:rPr>
              <a:t>Imaju odlična mjesta u amfiteatru</a:t>
            </a:r>
            <a:endParaRPr lang="en-GB" altLang="en-US" i="1">
              <a:latin typeface="Palatino Linotype" pitchFamily="18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1919" l="1500" r="97000">
                        <a14:foregroundMark x1="4500" y1="70707" x2="6500" y2="38384"/>
                        <a14:foregroundMark x1="6500" y1="38384" x2="17500" y2="14141"/>
                        <a14:foregroundMark x1="17500" y1="14141" x2="26500" y2="11111"/>
                        <a14:foregroundMark x1="1500" y1="58586" x2="4000" y2="34343"/>
                        <a14:foregroundMark x1="22500" y1="91919" x2="37000" y2="92929"/>
                        <a14:foregroundMark x1="53500" y1="32323" x2="65000" y2="8081"/>
                        <a14:foregroundMark x1="65000" y1="8081" x2="97000" y2="26263"/>
                        <a14:foregroundMark x1="97000" y1="26263" x2="97000" y2="27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869160"/>
            <a:ext cx="3129136" cy="154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Skupštine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73238"/>
            <a:ext cx="8504238" cy="4751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Comitia curiata</a:t>
            </a:r>
            <a:r>
              <a:rPr lang="hr-HR" altLang="en-US" sz="2800" dirty="0">
                <a:latin typeface="Palatino Linotype" pitchFamily="18" charset="0"/>
              </a:rPr>
              <a:t> = najstarija, podijeljena po kurijama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pravo sazivanja ima kralj (kojem ona dodjeljuje imperij)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na kraju odlučuje samo o posinjenju</a:t>
            </a:r>
          </a:p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Comitia centuriata</a:t>
            </a:r>
            <a:r>
              <a:rPr lang="hr-HR" altLang="en-US" sz="2800" dirty="0">
                <a:latin typeface="Palatino Linotype" pitchFamily="18" charset="0"/>
              </a:rPr>
              <a:t> = skupština čitavog naroda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bira veće magistrate, izdaje zakone i sudi u kriminalnim parnicama</a:t>
            </a:r>
          </a:p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Comitia tributa (plebeia</a:t>
            </a:r>
            <a:r>
              <a:rPr lang="hr-HR" altLang="en-US" sz="2800" dirty="0">
                <a:latin typeface="Palatino Linotype" pitchFamily="18" charset="0"/>
              </a:rPr>
              <a:t>) = samo plebejci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kasnije cijeli narod po tribusima (općinama, 35)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bira niže magistrate i donosi zakone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7B9899"/>
                </a:solidFill>
                <a:latin typeface="Palatino Linotype" pitchFamily="18" charset="0"/>
              </a:rPr>
              <a:t>Sistem centurija</a:t>
            </a:r>
            <a:endParaRPr lang="en-GB" altLang="en-US">
              <a:solidFill>
                <a:srgbClr val="7B9899"/>
              </a:solidFill>
              <a:latin typeface="Palatino Linotype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773238"/>
            <a:ext cx="8713788" cy="4824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U Rimu su postojale 193 centurije 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podjela staleža prema imovini, po uzoru na vojničku organizaciju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Najbogatiji građani i vitezovi (</a:t>
            </a:r>
            <a:r>
              <a:rPr lang="hr-HR" altLang="en-US" sz="2800" i="1" dirty="0">
                <a:latin typeface="Palatino Linotype" pitchFamily="18" charset="0"/>
              </a:rPr>
              <a:t>equites</a:t>
            </a:r>
            <a:r>
              <a:rPr lang="hr-HR" altLang="en-US" sz="2800" dirty="0">
                <a:latin typeface="Palatino Linotype" pitchFamily="18" charset="0"/>
              </a:rPr>
              <a:t>) čine 98 centurija i imaju prvo pravo glasa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sz="2800" dirty="0">
                <a:solidFill>
                  <a:srgbClr val="546D7A"/>
                </a:solidFill>
                <a:latin typeface="Palatino Linotype" pitchFamily="18" charset="0"/>
              </a:rPr>
              <a:t>* Nakon 225.g.pr.Kr.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Svaki od 5 imovinskih razreda ima 70 centurija +18 bogatih i 5 siromašnih = 373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Svaki put druga centurija ima prvenstvo pri glasanju</a:t>
            </a:r>
            <a:endParaRPr lang="en-GB" alt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solidFill>
                  <a:srgbClr val="7B9899"/>
                </a:solidFill>
                <a:latin typeface="Palatino Linotype" pitchFamily="18" charset="0"/>
              </a:rPr>
              <a:t>Izborna kampanja</a:t>
            </a:r>
            <a:endParaRPr lang="en-GB" altLang="en-US" dirty="0">
              <a:solidFill>
                <a:srgbClr val="7B9899"/>
              </a:solidFill>
              <a:latin typeface="Palatino Linotype" pitchFamily="18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772815"/>
            <a:ext cx="8504238" cy="4326359"/>
          </a:xfrm>
        </p:spPr>
        <p:txBody>
          <a:bodyPr/>
          <a:lstStyle/>
          <a:p>
            <a:r>
              <a:rPr lang="hr-HR" altLang="en-US" i="1" dirty="0">
                <a:latin typeface="Palatino Linotype" pitchFamily="18" charset="0"/>
              </a:rPr>
              <a:t>Candidatus</a:t>
            </a:r>
            <a:r>
              <a:rPr lang="hr-HR" altLang="en-US" dirty="0">
                <a:latin typeface="Palatino Linotype" pitchFamily="18" charset="0"/>
              </a:rPr>
              <a:t> se mora 24 dana prije izbora prijaviti magistratu koji njima upravlja </a:t>
            </a:r>
          </a:p>
          <a:p>
            <a:r>
              <a:rPr lang="hr-HR" altLang="en-US" dirty="0">
                <a:latin typeface="Palatino Linotype" pitchFamily="18" charset="0"/>
              </a:rPr>
              <a:t>Nakon toga obilazi birače</a:t>
            </a:r>
          </a:p>
          <a:p>
            <a:r>
              <a:rPr lang="hr-HR" altLang="en-US" dirty="0">
                <a:latin typeface="Palatino Linotype" pitchFamily="18" charset="0"/>
              </a:rPr>
              <a:t>Uvjeti: građansko pravo i 10 g. vojne službe 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kasnije navršenih 30 g. života</a:t>
            </a:r>
          </a:p>
          <a:p>
            <a:r>
              <a:rPr lang="hr-HR" altLang="en-US" dirty="0">
                <a:latin typeface="Palatino Linotype" pitchFamily="18" charset="0"/>
              </a:rPr>
              <a:t>U službu (obično) nastupa 1. januarija sljedeće godine</a:t>
            </a:r>
          </a:p>
          <a:p>
            <a:pPr lvl="1"/>
            <a:r>
              <a:rPr lang="hr-HR" altLang="en-US" dirty="0">
                <a:latin typeface="Palatino Linotype" pitchFamily="18" charset="0"/>
              </a:rPr>
              <a:t>u međuvremenu je </a:t>
            </a:r>
            <a:r>
              <a:rPr lang="hr-HR" altLang="en-US" i="1" dirty="0">
                <a:latin typeface="Palatino Linotype" pitchFamily="18" charset="0"/>
              </a:rPr>
              <a:t>designatus</a:t>
            </a:r>
            <a:endParaRPr lang="hr-HR" altLang="en-U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latin typeface="Palatino Linotype" pitchFamily="18" charset="0"/>
              </a:rPr>
              <a:t>Izborni grafit iz Pompeja</a:t>
            </a:r>
            <a:endParaRPr lang="en-GB" altLang="en-US" dirty="0">
              <a:latin typeface="Palatino Linotype" pitchFamily="18" charset="0"/>
            </a:endParaRPr>
          </a:p>
        </p:txBody>
      </p:sp>
      <p:pic>
        <p:nvPicPr>
          <p:cNvPr id="39939" name="Picture 3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704138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378700" cy="533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Izbori</a:t>
            </a:r>
            <a:endParaRPr lang="en-GB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40963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107950" y="1412875"/>
            <a:ext cx="8928100" cy="52562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Skupštine</a:t>
            </a:r>
            <a:r>
              <a:rPr lang="hr-HR" altLang="en-US" sz="2800" i="1" dirty="0">
                <a:latin typeface="Palatino Linotype" pitchFamily="18" charset="0"/>
              </a:rPr>
              <a:t> </a:t>
            </a:r>
            <a:r>
              <a:rPr lang="hr-HR" altLang="en-US" sz="2800" dirty="0">
                <a:latin typeface="Palatino Linotype" pitchFamily="18" charset="0"/>
              </a:rPr>
              <a:t>se održavaju na određene, povoljne dane 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Najavljuju se najkasnije 3 sajamska dana (24 dana) ranije s imenima kandidata ili prijedlogom zakona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Prije izbora održavaju se skupovi (</a:t>
            </a:r>
            <a:r>
              <a:rPr lang="hr-HR" altLang="en-US" sz="2800" i="1" dirty="0">
                <a:latin typeface="Palatino Linotype" pitchFamily="18" charset="0"/>
              </a:rPr>
              <a:t>contiones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Svaka skupština počinje žrtvovanjem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Pri glasanju svaki sudionik dobiva 2 pločice koje odlaže u glasačku kutiju (</a:t>
            </a:r>
            <a:r>
              <a:rPr lang="hr-HR" altLang="en-US" sz="2800" i="1" dirty="0">
                <a:latin typeface="Palatino Linotype" pitchFamily="18" charset="0"/>
              </a:rPr>
              <a:t>cista</a:t>
            </a:r>
            <a:r>
              <a:rPr lang="hr-HR" altLang="en-US" sz="2800" dirty="0">
                <a:latin typeface="Palatino Linotype" pitchFamily="18" charset="0"/>
              </a:rPr>
              <a:t>):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- za zakon: VR (</a:t>
            </a:r>
            <a:r>
              <a:rPr lang="hr-HR" altLang="en-US" sz="2800" i="1" dirty="0">
                <a:latin typeface="Palatino Linotype" pitchFamily="18" charset="0"/>
              </a:rPr>
              <a:t>uti rogas</a:t>
            </a:r>
            <a:r>
              <a:rPr lang="hr-HR" altLang="en-US" sz="2800" dirty="0">
                <a:latin typeface="Palatino Linotype" pitchFamily="18" charset="0"/>
              </a:rPr>
              <a:t>) i A (</a:t>
            </a:r>
            <a:r>
              <a:rPr lang="hr-HR" altLang="en-US" sz="2800" i="1" dirty="0">
                <a:latin typeface="Palatino Linotype" pitchFamily="18" charset="0"/>
              </a:rPr>
              <a:t>antiquo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- za parnicu: A (</a:t>
            </a:r>
            <a:r>
              <a:rPr lang="hr-HR" altLang="en-US" sz="2800" i="1" dirty="0">
                <a:latin typeface="Palatino Linotype" pitchFamily="18" charset="0"/>
              </a:rPr>
              <a:t>absolvo</a:t>
            </a:r>
            <a:r>
              <a:rPr lang="hr-HR" altLang="en-US" sz="2800" dirty="0">
                <a:latin typeface="Palatino Linotype" pitchFamily="18" charset="0"/>
              </a:rPr>
              <a:t>) i C (</a:t>
            </a:r>
            <a:r>
              <a:rPr lang="hr-HR" altLang="en-US" sz="2800" i="1" dirty="0">
                <a:latin typeface="Palatino Linotype" pitchFamily="18" charset="0"/>
              </a:rPr>
              <a:t>condemno</a:t>
            </a:r>
            <a:r>
              <a:rPr lang="hr-HR" altLang="en-US" sz="2800" dirty="0">
                <a:latin typeface="Palatino Linotype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/>
              <a:t>jedno od slova se izbriše (neodlučni brišu oba), glas je ono koje ostane</a:t>
            </a:r>
            <a:endParaRPr lang="hr-HR" altLang="en-US" sz="23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sz="2800" dirty="0">
                <a:latin typeface="Palatino Linotype" pitchFamily="18" charset="0"/>
              </a:rPr>
              <a:t>	- za magistrate: prazne za imena kandidata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53511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cap="small" dirty="0"/>
              <a:t>Rimsko pravo</a:t>
            </a:r>
            <a:endParaRPr lang="en-GB" cap="smal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 dirty="0">
                <a:solidFill>
                  <a:srgbClr val="7B9899"/>
                </a:solidFill>
              </a:rPr>
              <a:t>Izvori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7338"/>
            <a:ext cx="8785225" cy="471805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/>
              <a:t>Osnova rimskog prava su Zakoni XII ploča (c. 450.g.pr.Kr.)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/>
              <a:t>uče se napamet u školi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/>
              <a:t>Nadopunjavaju ih edikti gradskih i pokrajinskih pretora te edila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/>
              <a:t>Od kraja republike zakonsku moć imaju i senatski zaključci i carske naredbe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2800" dirty="0"/>
              <a:t>Najvažnija zbirka r. prava je </a:t>
            </a:r>
            <a:r>
              <a:rPr lang="hr-HR" altLang="en-US" sz="2800" i="1" dirty="0"/>
              <a:t>Corpus iuris civilis </a:t>
            </a:r>
            <a:r>
              <a:rPr lang="hr-HR" altLang="en-US" sz="2800" dirty="0"/>
              <a:t>(</a:t>
            </a:r>
            <a:r>
              <a:rPr lang="hr-HR" altLang="en-US" sz="2800" i="1" dirty="0"/>
              <a:t>Codex Iustinianus, Institutiones,</a:t>
            </a:r>
            <a:r>
              <a:rPr lang="hr-HR" altLang="en-US" sz="2800" dirty="0"/>
              <a:t> </a:t>
            </a:r>
            <a:r>
              <a:rPr lang="hr-HR" altLang="en-US" sz="2800" i="1" dirty="0"/>
              <a:t>Digesta</a:t>
            </a:r>
            <a:r>
              <a:rPr lang="hr-HR" altLang="en-US" sz="2800" dirty="0"/>
              <a:t>)</a:t>
            </a:r>
            <a:r>
              <a:rPr lang="hr-HR" altLang="en-US" sz="2800" i="1" dirty="0"/>
              <a:t> </a:t>
            </a:r>
            <a:r>
              <a:rPr lang="hr-HR" altLang="en-US" sz="2800" dirty="0"/>
              <a:t>iz 6.st.A.D. 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300" dirty="0"/>
              <a:t>skupljena za cara Justinijana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Magistratus</a:t>
            </a:r>
            <a:endParaRPr lang="en-GB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altLang="en-US" sz="3200" dirty="0">
                <a:latin typeface="Palatino Linotype" pitchFamily="18" charset="0"/>
              </a:rPr>
              <a:t>= državna služba dobivena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en-US" sz="3200" dirty="0">
                <a:latin typeface="Palatino Linotype" pitchFamily="18" charset="0"/>
              </a:rPr>
              <a:t>izborom naroda 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sz="2400" dirty="0">
                <a:latin typeface="Palatino Linotype" pitchFamily="18" charset="0"/>
              </a:rPr>
              <a:t>ne plaća se, ali nosi časti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hr-HR" altLang="en-US" sz="3200" dirty="0">
                <a:latin typeface="Palatino Linotype" pitchFamily="18" charset="0"/>
              </a:rPr>
              <a:t>= osoba koja vrši državnu službu</a:t>
            </a:r>
            <a:endParaRPr lang="hr-HR" altLang="en-US" sz="3200" dirty="0">
              <a:latin typeface="Arial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hr-HR" altLang="en-US" sz="3200" dirty="0">
              <a:latin typeface="Arial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sz="3200" dirty="0">
                <a:latin typeface="Palatino Linotype" pitchFamily="18" charset="0"/>
              </a:rPr>
              <a:t>U sebi može sadržavati dvije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hr-HR" altLang="en-US" sz="3200" dirty="0">
                <a:latin typeface="Palatino Linotype" pitchFamily="18" charset="0"/>
              </a:rPr>
              <a:t>vrste vlasti: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hr-HR" altLang="en-US" sz="3200" i="1" dirty="0">
                <a:latin typeface="Palatino Linotype" pitchFamily="18" charset="0"/>
              </a:rPr>
              <a:t>potestas </a:t>
            </a:r>
            <a:r>
              <a:rPr lang="hr-HR" altLang="en-US" sz="3200" dirty="0">
                <a:latin typeface="Palatino Linotype" pitchFamily="18" charset="0"/>
              </a:rPr>
              <a:t>i </a:t>
            </a:r>
            <a:r>
              <a:rPr lang="hr-HR" altLang="en-US" sz="3200" i="1" dirty="0">
                <a:latin typeface="Palatino Linotype" pitchFamily="18" charset="0"/>
              </a:rPr>
              <a:t>imperium</a:t>
            </a:r>
            <a:endParaRPr lang="en-GB" altLang="en-US" sz="32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78075" y="6492875"/>
            <a:ext cx="432117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http://www.vroma.org/images/raia_images/index5.html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1557338"/>
            <a:ext cx="2449513" cy="519906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7B9899"/>
                </a:solidFill>
              </a:rPr>
              <a:t>Podjela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525" y="1773238"/>
            <a:ext cx="8158163" cy="47513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dirty="0"/>
              <a:t>Civilni sudovi (</a:t>
            </a:r>
            <a:r>
              <a:rPr lang="hr-HR" altLang="en-US" i="1" dirty="0"/>
              <a:t>iudicia privata</a:t>
            </a:r>
            <a:r>
              <a:rPr lang="hr-HR" altLang="en-US" dirty="0"/>
              <a:t>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dirty="0"/>
              <a:t>	– prijestupi protiv prava građanina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Dijele se na </a:t>
            </a:r>
            <a:r>
              <a:rPr lang="hr-HR" altLang="en-US" i="1" dirty="0"/>
              <a:t>ius civile </a:t>
            </a:r>
            <a:r>
              <a:rPr lang="hr-HR" altLang="en-US" dirty="0"/>
              <a:t>= pravo za rimske građane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hr-HR" altLang="en-US" dirty="0"/>
              <a:t>	i </a:t>
            </a:r>
            <a:r>
              <a:rPr lang="hr-HR" altLang="en-US" i="1" dirty="0"/>
              <a:t>ius gentium</a:t>
            </a:r>
            <a:r>
              <a:rPr lang="hr-HR" altLang="en-US" dirty="0"/>
              <a:t> = pravo za sve (ostale) narode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Kriminalni sudovi (</a:t>
            </a:r>
            <a:r>
              <a:rPr lang="hr-HR" altLang="en-US" i="1" dirty="0"/>
              <a:t>iudicia publica</a:t>
            </a:r>
            <a:r>
              <a:rPr lang="hr-HR" altLang="en-US" dirty="0"/>
              <a:t>)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dirty="0"/>
              <a:t>	– prijestupi protiv države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Da bi netko bio pravno sposoban mora biti slobodan građanin (izvan očinske vlasti, npr.)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punoljetnima se smatraju od 25. godine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7B9899"/>
                </a:solidFill>
              </a:rPr>
              <a:t>Civilno pravo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91513" cy="5327650"/>
          </a:xfrm>
        </p:spPr>
        <p:txBody>
          <a:bodyPr>
            <a:normAutofit/>
          </a:bodyPr>
          <a:lstStyle/>
          <a:p>
            <a:r>
              <a:rPr lang="hr-HR" altLang="en-US" dirty="0"/>
              <a:t>Bavi se: </a:t>
            </a:r>
          </a:p>
          <a:p>
            <a:pPr lvl="1"/>
            <a:r>
              <a:rPr lang="hr-HR" altLang="en-US" u="sng" dirty="0"/>
              <a:t>posjedima</a:t>
            </a:r>
            <a:r>
              <a:rPr lang="hr-HR" altLang="en-US" dirty="0"/>
              <a:t> (prodajom, pravom vlasništva) </a:t>
            </a:r>
          </a:p>
          <a:p>
            <a:pPr lvl="1"/>
            <a:r>
              <a:rPr lang="hr-HR" altLang="en-US" u="sng" dirty="0"/>
              <a:t>obavezama</a:t>
            </a:r>
            <a:r>
              <a:rPr lang="hr-HR" altLang="en-US" dirty="0"/>
              <a:t> (ugovorima, dugovima, odštetama kod krađa, kleveta i povreda) </a:t>
            </a:r>
          </a:p>
          <a:p>
            <a:pPr lvl="1"/>
            <a:r>
              <a:rPr lang="hr-HR" altLang="en-US" u="sng" dirty="0"/>
              <a:t>brakom</a:t>
            </a:r>
            <a:r>
              <a:rPr lang="hr-HR" altLang="en-US" dirty="0"/>
              <a:t> (odštetom za prekinute zaruke, rastavama, adopcijom, skrbništvom nad djecom, udovicama, ludima i sl.) </a:t>
            </a:r>
          </a:p>
          <a:p>
            <a:pPr lvl="1"/>
            <a:r>
              <a:rPr lang="hr-HR" altLang="en-US" u="sng" dirty="0"/>
              <a:t>nasljedstvom </a:t>
            </a:r>
            <a:r>
              <a:rPr lang="hr-HR" altLang="en-US" dirty="0"/>
              <a:t> (oporukama) </a:t>
            </a:r>
          </a:p>
          <a:p>
            <a:pPr lvl="2"/>
            <a:r>
              <a:rPr lang="hr-HR" altLang="en-US" dirty="0">
                <a:solidFill>
                  <a:srgbClr val="4B5064"/>
                </a:solidFill>
              </a:rPr>
              <a:t>u početku naslijeđivati ne mogu stranci, neženje i ljudi bez djece, a kod najbogatijih ni žene</a:t>
            </a:r>
            <a:endParaRPr lang="hr-HR" altLang="en-US" u="sng" dirty="0">
              <a:solidFill>
                <a:srgbClr val="4B506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7B9899"/>
                </a:solidFill>
              </a:rPr>
              <a:t>Privatni ili civilni sudovi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435975" cy="5157787"/>
          </a:xfrm>
        </p:spPr>
        <p:txBody>
          <a:bodyPr/>
          <a:lstStyle/>
          <a:p>
            <a:r>
              <a:rPr lang="hr-HR" altLang="en-US" dirty="0"/>
              <a:t>Rasprava pred magistratom (obično pretorom) zove se </a:t>
            </a:r>
            <a:r>
              <a:rPr lang="hr-HR" altLang="en-US" i="1" dirty="0"/>
              <a:t>ius</a:t>
            </a:r>
            <a:r>
              <a:rPr lang="hr-HR" altLang="en-US" dirty="0"/>
              <a:t>, a pred sucima </a:t>
            </a:r>
            <a:r>
              <a:rPr lang="hr-HR" altLang="en-US" i="1" dirty="0"/>
              <a:t>iudicium</a:t>
            </a:r>
            <a:r>
              <a:rPr lang="hr-HR" altLang="en-US" dirty="0"/>
              <a:t> </a:t>
            </a:r>
          </a:p>
          <a:p>
            <a:pPr lvl="1"/>
            <a:r>
              <a:rPr lang="hr-HR" altLang="en-US" dirty="0"/>
              <a:t>obje su javne na komicijama, a magistrat je na </a:t>
            </a:r>
            <a:r>
              <a:rPr lang="hr-HR" altLang="en-US" i="1" dirty="0"/>
              <a:t>tribunal-</a:t>
            </a:r>
            <a:r>
              <a:rPr lang="hr-HR" altLang="en-US" dirty="0"/>
              <a:t>u (povišenoj platformi)</a:t>
            </a:r>
          </a:p>
          <a:p>
            <a:r>
              <a:rPr lang="hr-HR" altLang="en-US" dirty="0"/>
              <a:t>Pretor postavlja suce (</a:t>
            </a:r>
            <a:r>
              <a:rPr lang="hr-HR" altLang="en-US" i="1" dirty="0"/>
              <a:t>iudices</a:t>
            </a:r>
            <a:r>
              <a:rPr lang="hr-HR" altLang="en-US" dirty="0"/>
              <a:t>)</a:t>
            </a:r>
          </a:p>
          <a:p>
            <a:r>
              <a:rPr lang="hr-HR" altLang="en-US" dirty="0"/>
              <a:t>Tužitelj sam zove tuženika na sud, ili ga privodi silom ako ovaj ne želi doći </a:t>
            </a:r>
          </a:p>
          <a:p>
            <a:pPr lvl="1"/>
            <a:r>
              <a:rPr lang="hr-HR" altLang="en-US" dirty="0"/>
              <a:t>postoji i jamčevina koju daje tuženik uz obećanje da će doći i gubi je ako se ne pojavi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8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40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435975" cy="4824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/>
              <a:t>Stranke mogu govoriti same ili imati zastupnike (</a:t>
            </a:r>
            <a:r>
              <a:rPr lang="hr-HR" altLang="en-US" i="1" dirty="0"/>
              <a:t>procuratores</a:t>
            </a:r>
            <a:r>
              <a:rPr lang="hr-HR" altLang="en-US" dirty="0"/>
              <a:t>)</a:t>
            </a:r>
          </a:p>
          <a:p>
            <a:pPr lvl="1">
              <a:lnSpc>
                <a:spcPct val="90000"/>
              </a:lnSpc>
            </a:pPr>
            <a:r>
              <a:rPr lang="hr-HR" altLang="en-US" i="1" dirty="0"/>
              <a:t>advocati </a:t>
            </a:r>
            <a:r>
              <a:rPr lang="hr-HR" altLang="en-US" dirty="0"/>
              <a:t>su oni koji pružaju potporu, a ne govore</a:t>
            </a:r>
          </a:p>
          <a:p>
            <a:pPr lvl="1">
              <a:lnSpc>
                <a:spcPct val="90000"/>
              </a:lnSpc>
            </a:pPr>
            <a:r>
              <a:rPr lang="hr-HR" altLang="en-US" i="1" dirty="0"/>
              <a:t>patroni</a:t>
            </a:r>
            <a:r>
              <a:rPr lang="hr-HR" altLang="en-US" dirty="0"/>
              <a:t> su oni koji se zalažu za stranku pred sucima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odvjetnička je služba besplatna, iako postoje običaji privatnog darivanja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Postoji i dokazni postupak (</a:t>
            </a:r>
            <a:r>
              <a:rPr lang="hr-HR" altLang="en-US" i="1" dirty="0"/>
              <a:t>probatio</a:t>
            </a:r>
            <a:r>
              <a:rPr lang="hr-HR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Na osudu (</a:t>
            </a:r>
            <a:r>
              <a:rPr lang="hr-HR" altLang="en-US" i="1" dirty="0"/>
              <a:t>sententia</a:t>
            </a:r>
            <a:r>
              <a:rPr lang="hr-HR" altLang="en-US" dirty="0"/>
              <a:t>) nema priziva 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Kazna se izvršava odmah ako je moguće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u slučaju neplaćanja moguća je ovrha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Stranke su se mogle izvan parnice, usmeno nagoditi oko odštete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en-US">
                <a:solidFill>
                  <a:srgbClr val="7B9899"/>
                </a:solidFill>
              </a:rPr>
              <a:t>Kriminalni sudovi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785225" cy="5445125"/>
          </a:xfrm>
        </p:spPr>
        <p:txBody>
          <a:bodyPr/>
          <a:lstStyle/>
          <a:p>
            <a:r>
              <a:rPr lang="hr-HR" altLang="en-US" sz="2800" dirty="0"/>
              <a:t>Također se dijele na </a:t>
            </a:r>
            <a:r>
              <a:rPr lang="hr-HR" altLang="en-US" sz="2800" i="1" dirty="0"/>
              <a:t>ius </a:t>
            </a:r>
            <a:r>
              <a:rPr lang="hr-HR" altLang="en-US" sz="2800" dirty="0"/>
              <a:t>i </a:t>
            </a:r>
            <a:r>
              <a:rPr lang="hr-HR" altLang="en-US" sz="2800" i="1" dirty="0"/>
              <a:t>iudicium</a:t>
            </a:r>
          </a:p>
          <a:p>
            <a:r>
              <a:rPr lang="hr-HR" altLang="en-US" sz="2800" dirty="0"/>
              <a:t>Bave</a:t>
            </a:r>
            <a:r>
              <a:rPr lang="hr-HR" altLang="en-US" sz="2800" i="1" dirty="0"/>
              <a:t> </a:t>
            </a:r>
            <a:r>
              <a:rPr lang="hr-HR" altLang="en-US" sz="2800" dirty="0"/>
              <a:t>se: </a:t>
            </a:r>
          </a:p>
          <a:p>
            <a:pPr lvl="1"/>
            <a:r>
              <a:rPr lang="hr-HR" altLang="en-US" sz="2300" dirty="0"/>
              <a:t>veleizdajom, pronevjerom, nepoštenim stjecanjem službi, zloupotrebom vlasti, nasiljem, incestom i preljubom, umorstvom, krivotvorenjem, svetogrđem, otmicama i prodajama ljudi</a:t>
            </a:r>
          </a:p>
          <a:p>
            <a:r>
              <a:rPr lang="hr-HR" altLang="en-US" sz="2800" dirty="0"/>
              <a:t>U početku im je predsjedao kralj, kasnije kvestori (</a:t>
            </a:r>
            <a:r>
              <a:rPr lang="hr-HR" altLang="en-US" sz="2800" i="1" dirty="0"/>
              <a:t>quaestores parricidii</a:t>
            </a:r>
            <a:r>
              <a:rPr lang="hr-HR" altLang="en-US" sz="2800" dirty="0"/>
              <a:t>;</a:t>
            </a:r>
            <a:r>
              <a:rPr lang="hr-HR" altLang="en-US" sz="2800" i="1" dirty="0"/>
              <a:t> </a:t>
            </a:r>
            <a:r>
              <a:rPr lang="hr-HR" altLang="en-US" sz="2800" dirty="0"/>
              <a:t>za veleizdajnike </a:t>
            </a:r>
            <a:r>
              <a:rPr lang="hr-HR" altLang="en-US" sz="2800" i="1" dirty="0"/>
              <a:t>duumviri perduellionis</a:t>
            </a:r>
            <a:r>
              <a:rPr lang="hr-HR" altLang="en-US" sz="2800" dirty="0"/>
              <a:t>) </a:t>
            </a:r>
          </a:p>
          <a:p>
            <a:pPr lvl="1"/>
            <a:r>
              <a:rPr lang="hr-HR" altLang="en-US" sz="2300" dirty="0"/>
              <a:t>od 149.g.pr.Kr. postoje porotnički sudovi (50 sudaca) koji se kao i istraga zovu </a:t>
            </a:r>
            <a:r>
              <a:rPr lang="hr-HR" altLang="en-US" sz="2300" i="1" dirty="0"/>
              <a:t>quaestio</a:t>
            </a:r>
            <a:r>
              <a:rPr lang="hr-HR" altLang="en-US" sz="2300" dirty="0"/>
              <a:t> </a:t>
            </a:r>
          </a:p>
          <a:p>
            <a:pPr lvl="1"/>
            <a:r>
              <a:rPr lang="hr-HR" altLang="en-US" sz="2300" dirty="0"/>
              <a:t>osam ih je stalnih, razlikuju se po nadležnosti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9144000" cy="5327650"/>
          </a:xfrm>
        </p:spPr>
        <p:txBody>
          <a:bodyPr/>
          <a:lstStyle/>
          <a:p>
            <a:r>
              <a:rPr lang="hr-HR" altLang="en-US" dirty="0"/>
              <a:t>Bilo tko može biti tužitelj, a opravdanost tužbe prosuđuje pretor te imenuje glavnog tužitelja (ako ih je više) </a:t>
            </a:r>
          </a:p>
          <a:p>
            <a:r>
              <a:rPr lang="hr-HR" altLang="en-US" dirty="0"/>
              <a:t>Ako pretor prihvati tužbu, ona se zapisuje i optuženi postaje okrivljeni (</a:t>
            </a:r>
            <a:r>
              <a:rPr lang="hr-HR" altLang="en-US" i="1" dirty="0"/>
              <a:t>reus</a:t>
            </a:r>
            <a:r>
              <a:rPr lang="hr-HR" altLang="en-US" dirty="0"/>
              <a:t>): počinje ispitivanje (</a:t>
            </a:r>
            <a:r>
              <a:rPr lang="hr-HR" altLang="en-US" i="1" dirty="0"/>
              <a:t>interrogatio</a:t>
            </a:r>
            <a:r>
              <a:rPr lang="hr-HR" altLang="en-US" dirty="0"/>
              <a:t>)</a:t>
            </a:r>
          </a:p>
          <a:p>
            <a:r>
              <a:rPr lang="hr-HR" altLang="en-US" dirty="0"/>
              <a:t>Ako </a:t>
            </a:r>
            <a:r>
              <a:rPr lang="hr-HR" altLang="en-US" i="1" dirty="0"/>
              <a:t>reus </a:t>
            </a:r>
            <a:r>
              <a:rPr lang="hr-HR" altLang="en-US" dirty="0"/>
              <a:t>prizna da je kriv, parnica je gotova</a:t>
            </a:r>
          </a:p>
          <a:p>
            <a:r>
              <a:rPr lang="hr-HR" altLang="en-US" dirty="0"/>
              <a:t>Ako kaže da nije kriv, 3 su mogućnosti:</a:t>
            </a:r>
          </a:p>
          <a:p>
            <a:pPr lvl="1"/>
            <a:r>
              <a:rPr lang="hr-HR" altLang="en-US" dirty="0"/>
              <a:t>On to dokazuje, parnica je gotova</a:t>
            </a:r>
          </a:p>
          <a:p>
            <a:pPr lvl="1"/>
            <a:r>
              <a:rPr lang="hr-HR" altLang="en-US" dirty="0"/>
              <a:t>Magistrat mu ne vjeruje i osuđuje ga</a:t>
            </a:r>
          </a:p>
          <a:p>
            <a:pPr lvl="1"/>
            <a:r>
              <a:rPr lang="hr-HR" altLang="en-US" dirty="0"/>
              <a:t>Magistrat nije siguran, rasprava se nastavlja kad se odredi dan do kojeg se skupljaju dokazi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3429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4000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/>
              <a:t>Na raspravu dolaze tužitelj i okrivljenik (u žalobnom odijelu s obitelji) sa zastupnicima, podupirateljima i svjedocima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kao dokazi služe dokumenti i izjave svjedoka pod zakletvom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Branitelja može biti od 4 do 12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Građani ne moraju svjedočiti protiv najbliže rodbine, niti robovi protiv gospodara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Glasa se pomoću pločica na kojima piše A – </a:t>
            </a:r>
            <a:r>
              <a:rPr lang="hr-HR" altLang="en-US" i="1" dirty="0"/>
              <a:t>absolvo</a:t>
            </a:r>
            <a:r>
              <a:rPr lang="hr-HR" altLang="en-US" dirty="0"/>
              <a:t> (oslobađam) i C – </a:t>
            </a:r>
            <a:r>
              <a:rPr lang="hr-HR" altLang="en-US" i="1" dirty="0"/>
              <a:t>condemno</a:t>
            </a:r>
            <a:r>
              <a:rPr lang="hr-HR" altLang="en-US" dirty="0"/>
              <a:t> (osuđujem)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8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altLang="en-US" sz="4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85225" cy="6308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hr-HR" altLang="en-US" dirty="0"/>
              <a:t>Presuda se izvršava odmah, a kazne su:</a:t>
            </a:r>
          </a:p>
          <a:p>
            <a:pPr>
              <a:lnSpc>
                <a:spcPct val="90000"/>
              </a:lnSpc>
            </a:pPr>
            <a:endParaRPr lang="hr-HR" altLang="en-US" dirty="0"/>
          </a:p>
          <a:p>
            <a:pPr lvl="1">
              <a:lnSpc>
                <a:spcPct val="90000"/>
              </a:lnSpc>
            </a:pPr>
            <a:r>
              <a:rPr lang="hr-HR" altLang="en-US" u="sng" dirty="0"/>
              <a:t>Globa</a:t>
            </a:r>
            <a:r>
              <a:rPr lang="hr-HR" altLang="en-US" dirty="0"/>
              <a:t> (</a:t>
            </a:r>
            <a:r>
              <a:rPr lang="hr-HR" altLang="en-US" i="1" dirty="0"/>
              <a:t>multa</a:t>
            </a:r>
            <a:r>
              <a:rPr lang="hr-HR" altLang="en-US" dirty="0"/>
              <a:t>) </a:t>
            </a:r>
          </a:p>
          <a:p>
            <a:pPr lvl="1">
              <a:lnSpc>
                <a:spcPct val="90000"/>
              </a:lnSpc>
            </a:pPr>
            <a:r>
              <a:rPr lang="hr-HR" altLang="en-US" u="sng" dirty="0"/>
              <a:t>izgnanstvo</a:t>
            </a:r>
            <a:r>
              <a:rPr lang="hr-HR" altLang="en-US" dirty="0"/>
              <a:t> (</a:t>
            </a:r>
            <a:r>
              <a:rPr lang="hr-HR" altLang="en-US" i="1" dirty="0"/>
              <a:t>aquae et ignis interdictio</a:t>
            </a:r>
            <a:r>
              <a:rPr lang="hr-HR" altLang="en-US" dirty="0"/>
              <a:t>) ili </a:t>
            </a:r>
          </a:p>
          <a:p>
            <a:pPr lvl="1">
              <a:lnSpc>
                <a:spcPct val="90000"/>
              </a:lnSpc>
            </a:pPr>
            <a:r>
              <a:rPr lang="hr-HR" altLang="en-US" u="sng" dirty="0"/>
              <a:t>smrt</a:t>
            </a:r>
            <a:r>
              <a:rPr lang="hr-HR" altLang="en-US" dirty="0"/>
              <a:t> (bičevanjem i odsijecanjem glave, davljenjem; neuobičajenije vješanjem, spaljivanjem živih; razapinjanjem na križ za robove)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kasnije su tu i osude na gladijatorske igre ili rudnike, te </a:t>
            </a:r>
            <a:r>
              <a:rPr lang="hr-HR" altLang="en-US" i="1" dirty="0"/>
              <a:t>relegatio </a:t>
            </a:r>
            <a:r>
              <a:rPr lang="hr-HR" altLang="en-US" dirty="0"/>
              <a:t>= privremeni progon uz zadržavanje građanskih prava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Okrivljenik može izbjeći osudu ako dobrovoljno ode u progonstvo (</a:t>
            </a:r>
            <a:r>
              <a:rPr lang="hr-HR" altLang="en-US" i="1" dirty="0"/>
              <a:t>exsilium</a:t>
            </a:r>
            <a:r>
              <a:rPr lang="hr-HR" altLang="en-US" dirty="0"/>
              <a:t>)</a:t>
            </a:r>
          </a:p>
          <a:p>
            <a:pPr>
              <a:lnSpc>
                <a:spcPct val="90000"/>
              </a:lnSpc>
            </a:pPr>
            <a:r>
              <a:rPr lang="hr-HR" altLang="en-US" dirty="0"/>
              <a:t>Nezadovoljni osudom mogli su se prizvati na narod (jedno od prava r. građanina)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za ubojstvo na centurijatske komicije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za globe na tributske </a:t>
            </a:r>
          </a:p>
          <a:p>
            <a:pPr lvl="1">
              <a:lnSpc>
                <a:spcPct val="90000"/>
              </a:lnSpc>
            </a:pPr>
            <a:r>
              <a:rPr lang="hr-HR" altLang="en-US" dirty="0"/>
              <a:t>ako je sudac bio diktator ili car, nema priziva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Potestas</a:t>
            </a:r>
            <a:endParaRPr lang="en-GB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1628775"/>
            <a:ext cx="8504238" cy="44704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hr-HR" altLang="en-US" sz="3200" dirty="0">
                <a:latin typeface="Palatino Linotype" pitchFamily="18" charset="0"/>
              </a:rPr>
              <a:t>= svaka službena vlast</a:t>
            </a:r>
          </a:p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Uključuje: </a:t>
            </a:r>
          </a:p>
          <a:p>
            <a:pPr>
              <a:lnSpc>
                <a:spcPct val="90000"/>
              </a:lnSpc>
            </a:pPr>
            <a:endParaRPr lang="hr-HR" altLang="en-US" sz="3200" dirty="0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promatranja auspicija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sazivanja naroda na skupove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izdavanja naredbi (edikata)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ometanja djelovanja partnera (~ veto)</a:t>
            </a:r>
            <a:endParaRPr lang="en-GB" alt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Imperium</a:t>
            </a:r>
            <a:endParaRPr lang="en-GB" alt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527174"/>
            <a:ext cx="8554343" cy="478214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r-HR" altLang="en-US" sz="3200" dirty="0">
                <a:latin typeface="Palatino Linotype" pitchFamily="18" charset="0"/>
              </a:rPr>
              <a:t>= najviša vojna i sudska vlast, neograničena samo izvan Rima </a:t>
            </a:r>
          </a:p>
          <a:p>
            <a:pPr lvl="1">
              <a:lnSpc>
                <a:spcPct val="90000"/>
              </a:lnSpc>
            </a:pPr>
            <a:r>
              <a:rPr lang="hr-HR" altLang="en-US" i="1" dirty="0">
                <a:latin typeface="Palatino Linotype" pitchFamily="18" charset="0"/>
              </a:rPr>
              <a:t>Senatus consultum ultimum </a:t>
            </a:r>
            <a:endParaRPr lang="hr-HR" altLang="en-US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200" dirty="0">
                <a:latin typeface="Palatino Linotype" pitchFamily="18" charset="0"/>
              </a:rPr>
              <a:t>Uključuje: 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okupljanja i zapovijedanja vojskom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suđenja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kažnjavanja</a:t>
            </a:r>
          </a:p>
          <a:p>
            <a:pPr lvl="1"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pravo sazivanja senata i skupština</a:t>
            </a:r>
          </a:p>
          <a:p>
            <a:pPr lvl="1">
              <a:lnSpc>
                <a:spcPct val="90000"/>
              </a:lnSpc>
            </a:pPr>
            <a:endParaRPr lang="hr-HR" altLang="en-US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3200" i="1" dirty="0">
                <a:latin typeface="Palatino Linotype" pitchFamily="18" charset="0"/>
              </a:rPr>
              <a:t>fasces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5" b="98529" l="8176" r="88679">
                        <a14:foregroundMark x1="18868" y1="6985" x2="26415" y2="5882"/>
                        <a14:foregroundMark x1="79245" y1="10294" x2="77358" y2="98897"/>
                        <a14:foregroundMark x1="64780" y1="51103" x2="66667" y2="51103"/>
                        <a14:foregroundMark x1="8176" y1="52941" x2="13836" y2="536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33858"/>
            <a:ext cx="1656879" cy="2830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34400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3">
                    <a:shade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Službe prema važnosti</a:t>
            </a:r>
            <a:endParaRPr lang="en-GB" altLang="en-US" dirty="0">
              <a:solidFill>
                <a:schemeClr val="accent3">
                  <a:shade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95288" y="1557338"/>
            <a:ext cx="4176712" cy="48958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Diktator (</a:t>
            </a:r>
            <a:r>
              <a:rPr lang="hr-HR" altLang="en-US" i="1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dictator</a:t>
            </a: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Cenzor (</a:t>
            </a:r>
            <a:r>
              <a:rPr lang="hr-HR" altLang="en-US" i="1" dirty="0">
                <a:latin typeface="Palatino Linotype" pitchFamily="18" charset="0"/>
              </a:rPr>
              <a:t>censor</a:t>
            </a:r>
            <a:r>
              <a:rPr lang="hr-HR" altLang="en-US" dirty="0">
                <a:latin typeface="Palatino Linotype" pitchFamily="18" charset="0"/>
              </a:rPr>
              <a:t>)</a:t>
            </a:r>
            <a:endParaRPr lang="en-GB" altLang="en-US" dirty="0">
              <a:latin typeface="Palatino Linotype" pitchFamily="18" charset="0"/>
            </a:endParaRP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Konzul (</a:t>
            </a:r>
            <a:r>
              <a:rPr lang="hr-HR" altLang="en-US" i="1" dirty="0">
                <a:latin typeface="Palatino Linotype" pitchFamily="18" charset="0"/>
              </a:rPr>
              <a:t>consul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Međuvladar (</a:t>
            </a:r>
            <a:r>
              <a:rPr lang="hr-HR" altLang="en-US" i="1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interrex</a:t>
            </a: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Pretor </a:t>
            </a:r>
            <a:r>
              <a:rPr lang="hr-HR" altLang="en-US" i="1" dirty="0">
                <a:latin typeface="Palatino Linotype" pitchFamily="18" charset="0"/>
              </a:rPr>
              <a:t>(praetor)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Zapovjednik konjaništva (</a:t>
            </a:r>
            <a:r>
              <a:rPr lang="hr-HR" altLang="en-US" i="1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magister equitum</a:t>
            </a:r>
            <a:r>
              <a:rPr lang="hr-HR" altLang="en-US" dirty="0">
                <a:solidFill>
                  <a:schemeClr val="accent4">
                    <a:lumMod val="75000"/>
                  </a:schemeClr>
                </a:solidFill>
                <a:latin typeface="Palatino Linotype" pitchFamily="18" charset="0"/>
              </a:rPr>
              <a:t>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72000" y="1628775"/>
            <a:ext cx="4392613" cy="47529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Edil (</a:t>
            </a:r>
            <a:r>
              <a:rPr lang="hr-HR" altLang="en-US" i="1" dirty="0">
                <a:latin typeface="Palatino Linotype" pitchFamily="18" charset="0"/>
              </a:rPr>
              <a:t>aedilis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Pučki tribun (</a:t>
            </a:r>
            <a:r>
              <a:rPr lang="hr-HR" altLang="en-US" i="1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tribunus plebis</a:t>
            </a:r>
            <a:r>
              <a:rPr lang="hr-HR" altLang="en-US" dirty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Kvestor (</a:t>
            </a:r>
            <a:r>
              <a:rPr lang="hr-HR" altLang="en-US" i="1" dirty="0">
                <a:latin typeface="Palatino Linotype" pitchFamily="18" charset="0"/>
              </a:rPr>
              <a:t>quaestor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Vigintivir (</a:t>
            </a:r>
            <a:r>
              <a:rPr lang="hr-HR" altLang="en-US" i="1" dirty="0">
                <a:latin typeface="Palatino Linotype" pitchFamily="18" charset="0"/>
              </a:rPr>
              <a:t>vigintivir</a:t>
            </a:r>
            <a:r>
              <a:rPr lang="hr-HR" altLang="en-US" dirty="0">
                <a:latin typeface="Palatino Linotype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hr-HR" altLang="en-US" dirty="0">
                <a:latin typeface="Palatino Linotype" pitchFamily="18" charset="0"/>
              </a:rPr>
              <a:t>Vojnički tribun (</a:t>
            </a:r>
            <a:r>
              <a:rPr lang="hr-HR" altLang="en-US" i="1" dirty="0">
                <a:latin typeface="Palatino Linotype" pitchFamily="18" charset="0"/>
              </a:rPr>
              <a:t>tribunus militum</a:t>
            </a:r>
            <a:r>
              <a:rPr lang="hr-HR" altLang="en-US" dirty="0">
                <a:latin typeface="Palatino Linotype" pitchFamily="18" charset="0"/>
              </a:rPr>
              <a:t>)</a:t>
            </a:r>
            <a:endParaRPr lang="en-GB" altLang="en-US" dirty="0">
              <a:latin typeface="Palatino Linotype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8532440" y="1772816"/>
            <a:ext cx="72008" cy="417646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427984" y="1772816"/>
            <a:ext cx="0" cy="4176464"/>
          </a:xfrm>
          <a:prstGeom prst="straightConnector1">
            <a:avLst/>
          </a:prstGeom>
          <a:ln w="2540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53" b="95753" l="1031" r="97423">
                        <a14:foregroundMark x1="1031" y1="84942" x2="20619" y2="70656"/>
                        <a14:foregroundMark x1="20619" y1="70656" x2="31443" y2="69884"/>
                        <a14:foregroundMark x1="5670" y1="93436" x2="87113" y2="81853"/>
                        <a14:foregroundMark x1="91753" y1="70656" x2="97938" y2="71815"/>
                        <a14:foregroundMark x1="6186" y1="98069" x2="27835" y2="96911"/>
                        <a14:foregroundMark x1="27835" y1="96911" x2="72680" y2="98456"/>
                        <a14:foregroundMark x1="72680" y1="98456" x2="93814" y2="94595"/>
                        <a14:foregroundMark x1="93814" y1="94595" x2="94330" y2="94595"/>
                        <a14:foregroundMark x1="8247" y1="98069" x2="30412" y2="97683"/>
                        <a14:foregroundMark x1="30412" y1="97683" x2="56701" y2="99614"/>
                        <a14:foregroundMark x1="56701" y1="99614" x2="90206" y2="94595"/>
                        <a14:foregroundMark x1="90206" y1="94595" x2="91753" y2="95753"/>
                        <a14:backgroundMark x1="9794" y1="47876" x2="23196" y2="28185"/>
                        <a14:backgroundMark x1="23196" y1="28185" x2="27320" y2="50579"/>
                        <a14:backgroundMark x1="27320" y1="50579" x2="27835" y2="29344"/>
                        <a14:backgroundMark x1="27835" y1="29344" x2="30928" y2="45560"/>
                        <a14:backgroundMark x1="30928" y1="45560" x2="37113" y2="552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11812"/>
            <a:ext cx="2498056" cy="333191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Konzulat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3850" y="1484313"/>
            <a:ext cx="8504238" cy="4572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dirty="0">
                <a:latin typeface="Palatino Linotype" pitchFamily="18" charset="0"/>
              </a:rPr>
              <a:t>Uvijek su dvojica na godinu dana, u gradu se mijenjaju svaki mjesec, u ratu svaki dan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dirty="0">
                <a:latin typeface="Palatino Linotype" pitchFamily="18" charset="0"/>
              </a:rPr>
              <a:t>Upravljaju raspravama, predlažu zakone, donose zaključke 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dirty="0">
                <a:latin typeface="Palatino Linotype" pitchFamily="18" charset="0"/>
              </a:rPr>
              <a:t>imperij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dirty="0">
                <a:latin typeface="Palatino Linotype" pitchFamily="18" charset="0"/>
              </a:rPr>
              <a:t>U opasnosti imaju vrhovnu vlast </a:t>
            </a:r>
          </a:p>
          <a:p>
            <a:pPr marL="548640" lvl="1" indent="-274320" fontAlgn="auto">
              <a:lnSpc>
                <a:spcPct val="90000"/>
              </a:lnSpc>
              <a:spcAft>
                <a:spcPts val="0"/>
              </a:spcAft>
              <a:buFont typeface="Wingdings"/>
              <a:buChar char=""/>
              <a:defRPr/>
            </a:pPr>
            <a:r>
              <a:rPr lang="hr-HR" altLang="en-US" i="1" dirty="0">
                <a:latin typeface="Palatino Linotype" pitchFamily="18" charset="0"/>
              </a:rPr>
              <a:t>senatus consultum ultimum: Videant consules, ne res </a:t>
            </a:r>
          </a:p>
          <a:p>
            <a:pPr marL="274320" lvl="1" indent="0" fontAlgn="auto">
              <a:lnSpc>
                <a:spcPct val="90000"/>
              </a:lnSpc>
              <a:spcAft>
                <a:spcPts val="0"/>
              </a:spcAft>
              <a:buFont typeface="Wingdings"/>
              <a:buNone/>
              <a:defRPr/>
            </a:pPr>
            <a:r>
              <a:rPr lang="hr-HR" altLang="en-US" i="1" dirty="0">
                <a:latin typeface="Palatino Linotype" pitchFamily="18" charset="0"/>
              </a:rPr>
              <a:t>publica quid detrimenti capiat</a:t>
            </a:r>
            <a:endParaRPr lang="hr-HR" altLang="en-US" dirty="0">
              <a:latin typeface="Palatino Linotype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dirty="0">
                <a:latin typeface="Palatino Linotype" pitchFamily="18" charset="0"/>
              </a:rPr>
              <a:t>Od 367.g.pr.Kr. mogu ga dobiti i plebejci</a:t>
            </a: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hr-HR" altLang="en-US" dirty="0">
              <a:latin typeface="Palatino Linotype" pitchFamily="18" charset="0"/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hr-HR" altLang="en-US" dirty="0">
                <a:latin typeface="Palatino Linotype" pitchFamily="18" charset="0"/>
              </a:rPr>
              <a:t>Dobivaju prokonzulat</a:t>
            </a:r>
            <a:endParaRPr lang="en-GB" altLang="en-US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82069" y="6390852"/>
            <a:ext cx="39878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tx2">
                    <a:lumMod val="75000"/>
                  </a:schemeClr>
                </a:solidFill>
              </a:rPr>
              <a:t>http://www.ancient.eu/uploads/images/904.jpg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Pretura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388" y="1527175"/>
            <a:ext cx="8656637" cy="4997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Osnovna je služba sudska, u početku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sz="2800" dirty="0">
                <a:latin typeface="Palatino Linotype" pitchFamily="18" charset="0"/>
              </a:rPr>
              <a:t> zamjenici konzula</a:t>
            </a:r>
          </a:p>
          <a:p>
            <a:pPr>
              <a:lnSpc>
                <a:spcPct val="90000"/>
              </a:lnSpc>
            </a:pPr>
            <a:r>
              <a:rPr lang="hr-HR" altLang="en-US" sz="2800" i="1" dirty="0">
                <a:latin typeface="Palatino Linotype" pitchFamily="18" charset="0"/>
              </a:rPr>
              <a:t>Praetor urbanus </a:t>
            </a:r>
            <a:r>
              <a:rPr lang="hr-HR" altLang="en-US" sz="2800" dirty="0">
                <a:latin typeface="Palatino Linotype" pitchFamily="18" charset="0"/>
              </a:rPr>
              <a:t>sudi među građanima,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hr-HR" altLang="en-US" sz="2800" dirty="0">
                <a:latin typeface="Palatino Linotype" pitchFamily="18" charset="0"/>
              </a:rPr>
              <a:t> a </a:t>
            </a:r>
            <a:r>
              <a:rPr lang="hr-HR" altLang="en-US" sz="2800" i="1" dirty="0">
                <a:latin typeface="Palatino Linotype" pitchFamily="18" charset="0"/>
              </a:rPr>
              <a:t>praetor peregrinus</a:t>
            </a:r>
            <a:r>
              <a:rPr lang="hr-HR" altLang="en-US" sz="2800" dirty="0">
                <a:latin typeface="Palatino Linotype" pitchFamily="18" charset="0"/>
              </a:rPr>
              <a:t> između građana i stranaca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U doba Cezara ih je već 16 (po provincijama)</a:t>
            </a: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Pri preuzimanju službe objavljuju </a:t>
            </a:r>
            <a:r>
              <a:rPr lang="hr-HR" altLang="en-US" sz="2800" i="1" dirty="0">
                <a:latin typeface="Palatino Linotype" pitchFamily="18" charset="0"/>
              </a:rPr>
              <a:t>edicta (edictum)</a:t>
            </a:r>
            <a:r>
              <a:rPr lang="hr-HR" altLang="en-US" sz="2800" dirty="0">
                <a:latin typeface="Palatino Linotype" pitchFamily="18" charset="0"/>
              </a:rPr>
              <a:t>, načela kojih se drže</a:t>
            </a:r>
          </a:p>
          <a:p>
            <a:pPr lvl="1">
              <a:lnSpc>
                <a:spcPct val="90000"/>
              </a:lnSpc>
            </a:pPr>
            <a:r>
              <a:rPr lang="hr-HR" altLang="en-US" sz="2300" dirty="0">
                <a:latin typeface="Palatino Linotype" pitchFamily="18" charset="0"/>
              </a:rPr>
              <a:t>Uz Zakone XII ploča (450.g.pr.Kr.) osnova su rimskog prava</a:t>
            </a:r>
          </a:p>
          <a:p>
            <a:pPr>
              <a:lnSpc>
                <a:spcPct val="90000"/>
              </a:lnSpc>
            </a:pPr>
            <a:endParaRPr lang="hr-HR" altLang="en-US" sz="2800" dirty="0">
              <a:latin typeface="Palatino Linotype" pitchFamily="18" charset="0"/>
            </a:endParaRPr>
          </a:p>
          <a:p>
            <a:pPr>
              <a:lnSpc>
                <a:spcPct val="90000"/>
              </a:lnSpc>
            </a:pPr>
            <a:r>
              <a:rPr lang="hr-HR" altLang="en-US" sz="2800" dirty="0">
                <a:latin typeface="Palatino Linotype" pitchFamily="18" charset="0"/>
              </a:rPr>
              <a:t>Dobivaju propreturu</a:t>
            </a:r>
            <a:endParaRPr lang="en-GB" altLang="en-US" sz="2800" i="1" dirty="0">
              <a:latin typeface="Palatino Linotype" pitchFamily="18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7244" y="0"/>
            <a:ext cx="2679179" cy="357223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5" b="98282" l="650" r="97073">
                        <a14:foregroundMark x1="488" y1="94158" x2="6341" y2="27148"/>
                        <a14:foregroundMark x1="6341" y1="27148" x2="6504" y2="9966"/>
                        <a14:foregroundMark x1="813" y1="95533" x2="97073" y2="2749"/>
                        <a14:foregroundMark x1="64715" y1="98282" x2="97073" y2="86598"/>
                        <a14:foregroundMark x1="50732" y1="4467" x2="67805" y2="2749"/>
                        <a14:foregroundMark x1="67805" y1="2749" x2="76423" y2="4811"/>
                        <a14:foregroundMark x1="76423" y1="4811" x2="81951" y2="4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8674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2771775" cy="758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alt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Cenzura</a:t>
            </a:r>
            <a:endParaRPr lang="en-GB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1625" y="2636838"/>
            <a:ext cx="8504238" cy="3960812"/>
          </a:xfrm>
        </p:spPr>
        <p:txBody>
          <a:bodyPr/>
          <a:lstStyle/>
          <a:p>
            <a:r>
              <a:rPr lang="hr-HR" altLang="en-US" sz="2800" dirty="0">
                <a:latin typeface="Palatino Linotype" pitchFamily="18" charset="0"/>
              </a:rPr>
              <a:t>Traje godinu i pol, bira se svakih 5 g. </a:t>
            </a:r>
          </a:p>
          <a:p>
            <a:r>
              <a:rPr lang="hr-HR" altLang="en-US" sz="2800" dirty="0">
                <a:latin typeface="Palatino Linotype" pitchFamily="18" charset="0"/>
              </a:rPr>
              <a:t>Obnašaju je dvojica (obično konzulari)</a:t>
            </a:r>
          </a:p>
          <a:p>
            <a:r>
              <a:rPr lang="hr-HR" altLang="en-US" sz="2800" dirty="0">
                <a:latin typeface="Palatino Linotype" pitchFamily="18" charset="0"/>
              </a:rPr>
              <a:t>Sastavljaju (na Martovom polju) popis građana i imovine da bi ih upisali u porezne i vojne popise</a:t>
            </a:r>
          </a:p>
          <a:p>
            <a:r>
              <a:rPr lang="hr-HR" altLang="en-US" sz="2800" dirty="0">
                <a:latin typeface="Palatino Linotype" pitchFamily="18" charset="0"/>
              </a:rPr>
              <a:t>Ispituju vladanje građana</a:t>
            </a:r>
          </a:p>
          <a:p>
            <a:pPr lvl="1"/>
            <a:r>
              <a:rPr lang="hr-HR" altLang="en-US" sz="2300" dirty="0">
                <a:latin typeface="Palatino Linotype" pitchFamily="18" charset="0"/>
              </a:rPr>
              <a:t>na osnovu nemorala i neizvršavanja građanskih dužnosti mogu ga isključiti iz staleža ili oduzeti građansko pravo</a:t>
            </a:r>
          </a:p>
          <a:p>
            <a:r>
              <a:rPr lang="hr-HR" altLang="en-US" sz="2800" dirty="0">
                <a:latin typeface="Palatino Linotype" pitchFamily="18" charset="0"/>
              </a:rPr>
              <a:t>Kraj procjene (</a:t>
            </a:r>
            <a:r>
              <a:rPr lang="hr-HR" altLang="en-US" sz="2800" i="1" dirty="0">
                <a:latin typeface="Palatino Linotype" pitchFamily="18" charset="0"/>
              </a:rPr>
              <a:t>lustrum</a:t>
            </a:r>
            <a:r>
              <a:rPr lang="hr-HR" altLang="en-US" sz="2800" dirty="0">
                <a:latin typeface="Palatino Linotype" pitchFamily="18" charset="0"/>
              </a:rPr>
              <a:t>) označava </a:t>
            </a:r>
            <a:r>
              <a:rPr lang="hr-HR" altLang="en-US" sz="2800" i="1" dirty="0">
                <a:latin typeface="Palatino Linotype" pitchFamily="18" charset="0"/>
              </a:rPr>
              <a:t>suovetaurilia</a:t>
            </a:r>
            <a:endParaRPr lang="en-GB" altLang="en-US" sz="28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0"/>
            <a:ext cx="2879725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http://en.wikipedia.org/wiki/Suovetaurilia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1432</TotalTime>
  <Words>2255</Words>
  <Application>Microsoft Office PowerPoint</Application>
  <PresentationFormat>On-screen Show (4:3)</PresentationFormat>
  <Paragraphs>341</Paragraphs>
  <Slides>37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Georgia</vt:lpstr>
      <vt:lpstr>Palatino Linotype</vt:lpstr>
      <vt:lpstr>Times New Roman</vt:lpstr>
      <vt:lpstr>Wingdings</vt:lpstr>
      <vt:lpstr>Wingdings 2</vt:lpstr>
      <vt:lpstr>Civic</vt:lpstr>
      <vt:lpstr>HONORES</vt:lpstr>
      <vt:lpstr>PowerPoint Presentation</vt:lpstr>
      <vt:lpstr>Magistratus</vt:lpstr>
      <vt:lpstr>Potestas</vt:lpstr>
      <vt:lpstr>Imperium</vt:lpstr>
      <vt:lpstr>Službe prema važnosti</vt:lpstr>
      <vt:lpstr>Konzulat</vt:lpstr>
      <vt:lpstr>Pretura</vt:lpstr>
      <vt:lpstr>Cenzura</vt:lpstr>
      <vt:lpstr>Kvestura</vt:lpstr>
      <vt:lpstr>Pučki tribunat</vt:lpstr>
      <vt:lpstr>Edilitet</vt:lpstr>
      <vt:lpstr>Vigintisexviri</vt:lpstr>
      <vt:lpstr>Podjela magistratura</vt:lpstr>
      <vt:lpstr>  Cursus honorum   Redoslijed službi: </vt:lpstr>
      <vt:lpstr>Nestalne magistrature</vt:lpstr>
      <vt:lpstr>PowerPoint Presentation</vt:lpstr>
      <vt:lpstr>Principat</vt:lpstr>
      <vt:lpstr>Stranke </vt:lpstr>
      <vt:lpstr>ODLIČNI  STALEŽI</vt:lpstr>
      <vt:lpstr>Senatori</vt:lpstr>
      <vt:lpstr>Vitezovi</vt:lpstr>
      <vt:lpstr>Skupštine</vt:lpstr>
      <vt:lpstr>Sistem centurija</vt:lpstr>
      <vt:lpstr>Izborna kampanja</vt:lpstr>
      <vt:lpstr>Izborni grafit iz Pompeja</vt:lpstr>
      <vt:lpstr>Izbori</vt:lpstr>
      <vt:lpstr>Rimsko pravo</vt:lpstr>
      <vt:lpstr>Izvori</vt:lpstr>
      <vt:lpstr>Podjela </vt:lpstr>
      <vt:lpstr>Civilno pravo</vt:lpstr>
      <vt:lpstr>Privatni ili civilni sudovi</vt:lpstr>
      <vt:lpstr>PowerPoint Presentation</vt:lpstr>
      <vt:lpstr>Kriminalni sudovi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DUŽNOSTI ODRASLOG RIMLJANINA</dc:title>
  <dc:creator>Maja</dc:creator>
  <cp:lastModifiedBy>mrmat</cp:lastModifiedBy>
  <cp:revision>81</cp:revision>
  <dcterms:created xsi:type="dcterms:W3CDTF">2006-10-31T21:43:11Z</dcterms:created>
  <dcterms:modified xsi:type="dcterms:W3CDTF">2022-12-07T15:45:19Z</dcterms:modified>
</cp:coreProperties>
</file>