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6" r:id="rId2"/>
    <p:sldId id="260" r:id="rId3"/>
    <p:sldId id="281" r:id="rId4"/>
    <p:sldId id="258" r:id="rId5"/>
    <p:sldId id="283" r:id="rId6"/>
    <p:sldId id="262" r:id="rId7"/>
    <p:sldId id="263" r:id="rId8"/>
    <p:sldId id="274" r:id="rId9"/>
    <p:sldId id="273" r:id="rId10"/>
    <p:sldId id="265" r:id="rId11"/>
    <p:sldId id="278" r:id="rId12"/>
    <p:sldId id="266" r:id="rId13"/>
    <p:sldId id="267" r:id="rId14"/>
    <p:sldId id="269" r:id="rId15"/>
    <p:sldId id="270" r:id="rId16"/>
    <p:sldId id="271" r:id="rId17"/>
    <p:sldId id="268" r:id="rId18"/>
    <p:sldId id="276" r:id="rId19"/>
    <p:sldId id="277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7" autoAdjust="0"/>
    <p:restoredTop sz="86400" autoAdjust="0"/>
  </p:normalViewPr>
  <p:slideViewPr>
    <p:cSldViewPr>
      <p:cViewPr varScale="1">
        <p:scale>
          <a:sx n="66" d="100"/>
          <a:sy n="66" d="100"/>
        </p:scale>
        <p:origin x="1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72040-BF74-49F0-B2DD-13E98359628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214F7-D4CA-48BD-AF92-2FDA3A030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4BDFD-4DE1-40E3-A0A1-962209749BF6}" type="slidenum">
              <a:rPr lang="hr-HR" altLang="en-US"/>
              <a:pPr/>
              <a:t>4</a:t>
            </a:fld>
            <a:endParaRPr lang="hr-HR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91D9068-0A83-4FCD-B99F-49CF2E2868AA}" type="slidenum">
              <a:rPr lang="hr-HR" altLang="en-US" smtClean="0">
                <a:latin typeface="Arial" charset="0"/>
              </a:rPr>
              <a:pPr eaLnBrk="1" hangingPunct="1"/>
              <a:t>13</a:t>
            </a:fld>
            <a:endParaRPr lang="hr-HR" alt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7476BA3-1283-47DB-AE37-CF9832482B3E}" type="slidenum">
              <a:rPr lang="hr-HR" altLang="en-US" smtClean="0">
                <a:latin typeface="Arial" charset="0"/>
              </a:rPr>
              <a:pPr eaLnBrk="1" hangingPunct="1"/>
              <a:t>14</a:t>
            </a:fld>
            <a:endParaRPr lang="hr-HR" alt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CC4C676-2F4A-4EA6-BBF9-815341770902}" type="slidenum">
              <a:rPr lang="hr-HR" altLang="en-US" smtClean="0">
                <a:latin typeface="Arial" charset="0"/>
              </a:rPr>
              <a:pPr eaLnBrk="1" hangingPunct="1"/>
              <a:t>15</a:t>
            </a:fld>
            <a:endParaRPr lang="hr-HR" alt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63C5D0A-05F1-43AF-923A-36E3A40A9000}" type="slidenum">
              <a:rPr lang="hr-HR" altLang="en-US" smtClean="0">
                <a:latin typeface="Arial" charset="0"/>
              </a:rPr>
              <a:pPr eaLnBrk="1" hangingPunct="1"/>
              <a:t>16</a:t>
            </a:fld>
            <a:endParaRPr lang="hr-HR" alt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B67FEE4-4083-48E7-A5BE-ECC32EE7D027}" type="slidenum">
              <a:rPr lang="hr-HR" altLang="en-US" smtClean="0">
                <a:latin typeface="Arial" charset="0"/>
              </a:rPr>
              <a:pPr eaLnBrk="1" hangingPunct="1"/>
              <a:t>17</a:t>
            </a:fld>
            <a:endParaRPr lang="hr-HR" alt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279B57C-1BBF-4193-B16A-A8CFF00C8CE4}" type="slidenum">
              <a:rPr lang="hr-HR" altLang="en-US" smtClean="0">
                <a:latin typeface="Arial" charset="0"/>
              </a:rPr>
              <a:pPr eaLnBrk="1" hangingPunct="1"/>
              <a:t>18</a:t>
            </a:fld>
            <a:endParaRPr lang="hr-HR" alt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BE47E74-4759-41EB-B427-2D50D04D967B}" type="slidenum">
              <a:rPr lang="hr-HR" altLang="en-US" smtClean="0">
                <a:latin typeface="Arial" charset="0"/>
              </a:rPr>
              <a:pPr eaLnBrk="1" hangingPunct="1"/>
              <a:t>19</a:t>
            </a:fld>
            <a:endParaRPr lang="hr-HR" alt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D70355-9817-4896-BAC0-EC5C1C1F74EE}" type="slidenum">
              <a:rPr lang="hr-HR" altLang="en-US" smtClean="0">
                <a:latin typeface="Arial" charset="0"/>
              </a:rPr>
              <a:pPr eaLnBrk="1" hangingPunct="1"/>
              <a:t>20</a:t>
            </a:fld>
            <a:endParaRPr lang="hr-HR" alt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80E5826-69FB-4AE1-A350-18B25FECCF90}" type="slidenum">
              <a:rPr lang="hr-HR" altLang="en-US" smtClean="0">
                <a:latin typeface="Arial" charset="0"/>
              </a:rPr>
              <a:pPr eaLnBrk="1" hangingPunct="1"/>
              <a:t>21</a:t>
            </a:fld>
            <a:endParaRPr lang="hr-HR" alt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F74D53A-89BB-41D9-ADDA-19874458E59E}" type="slidenum">
              <a:rPr lang="hr-HR" altLang="en-US" smtClean="0">
                <a:latin typeface="Arial" charset="0"/>
              </a:rPr>
              <a:pPr eaLnBrk="1" hangingPunct="1"/>
              <a:t>5</a:t>
            </a:fld>
            <a:endParaRPr lang="hr-HR" alt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0326DA1-A7D4-49A8-827D-721CBD51EC07}" type="slidenum">
              <a:rPr lang="hr-HR" altLang="en-US" smtClean="0">
                <a:latin typeface="Arial" charset="0"/>
              </a:rPr>
              <a:pPr eaLnBrk="1" hangingPunct="1"/>
              <a:t>6</a:t>
            </a:fld>
            <a:endParaRPr lang="hr-HR" alt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A96B335-CAC3-4A02-98B7-96FCC2E55316}" type="slidenum">
              <a:rPr lang="hr-HR" altLang="en-US" smtClean="0">
                <a:latin typeface="Arial" charset="0"/>
              </a:rPr>
              <a:pPr eaLnBrk="1" hangingPunct="1"/>
              <a:t>7</a:t>
            </a:fld>
            <a:endParaRPr lang="hr-HR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5FEB055-F30F-483D-94E4-BD5CFF57A923}" type="slidenum">
              <a:rPr lang="hr-HR" altLang="en-US" smtClean="0">
                <a:latin typeface="Arial" charset="0"/>
              </a:rPr>
              <a:pPr eaLnBrk="1" hangingPunct="1"/>
              <a:t>8</a:t>
            </a:fld>
            <a:endParaRPr lang="hr-HR" alt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CE79B1-B951-456E-AB82-985F55A354D4}" type="slidenum">
              <a:rPr lang="hr-HR" altLang="en-US" smtClean="0">
                <a:latin typeface="Arial" charset="0"/>
              </a:rPr>
              <a:pPr eaLnBrk="1" hangingPunct="1"/>
              <a:t>9</a:t>
            </a:fld>
            <a:endParaRPr lang="hr-HR" altLang="en-U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BE92276-EEB4-4F0A-A044-598A741BAE31}" type="slidenum">
              <a:rPr lang="hr-HR" altLang="en-US" smtClean="0">
                <a:latin typeface="Arial" charset="0"/>
              </a:rPr>
              <a:pPr eaLnBrk="1" hangingPunct="1"/>
              <a:t>10</a:t>
            </a:fld>
            <a:endParaRPr lang="hr-HR" alt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3C80542-B227-4C58-A157-7BB510FB1D7F}" type="slidenum">
              <a:rPr lang="hr-HR" altLang="en-US" smtClean="0">
                <a:latin typeface="Arial" charset="0"/>
              </a:rPr>
              <a:pPr eaLnBrk="1" hangingPunct="1"/>
              <a:t>11</a:t>
            </a:fld>
            <a:endParaRPr lang="hr-HR" alt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51582D-8055-4173-8F1E-E557F27F657F}" type="slidenum">
              <a:rPr lang="hr-HR" altLang="en-US" smtClean="0">
                <a:latin typeface="Arial" charset="0"/>
              </a:rPr>
              <a:pPr eaLnBrk="1" hangingPunct="1"/>
              <a:t>12</a:t>
            </a:fld>
            <a:endParaRPr lang="hr-HR" alt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6CA2D1-8C66-4FCC-B88A-F8169AD03B5D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845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4D8EBD-E9A0-4792-A9E9-D173E4ACBA3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69224" cy="477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280920" cy="1224136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5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Iulius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772" y="6309320"/>
            <a:ext cx="8784976" cy="3844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1200" dirty="0"/>
              <a:t>"Sousse mosaic calendar </a:t>
            </a:r>
            <a:r>
              <a:rPr lang="en-GB" sz="1200" dirty="0" err="1"/>
              <a:t>Juli</a:t>
            </a:r>
            <a:r>
              <a:rPr lang="en-GB" sz="1200" dirty="0"/>
              <a:t>" by Ad </a:t>
            </a:r>
            <a:r>
              <a:rPr lang="en-GB" sz="1200" dirty="0" err="1"/>
              <a:t>Meskens</a:t>
            </a:r>
            <a:r>
              <a:rPr lang="en-GB" sz="1200" dirty="0"/>
              <a:t> - Own work. Licensed under CC BY-SA 3.0 via Wikimedia Commons - http://commons.wikimedia.org/wiki/File:Sousse_mosaic_calendar_Juli.JPG#/media/File:Sousse_mosaic_calendar_Juli.JPG</a:t>
            </a:r>
          </a:p>
        </p:txBody>
      </p:sp>
    </p:spTree>
    <p:extLst>
      <p:ext uri="{BB962C8B-B14F-4D97-AF65-F5344CB8AC3E}">
        <p14:creationId xmlns:p14="http://schemas.microsoft.com/office/powerpoint/2010/main" val="35319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913"/>
            <a:ext cx="7510288" cy="1223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Svetišta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700808"/>
            <a:ext cx="9036496" cy="5157192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Palatino Linotype" pitchFamily="18" charset="0"/>
              </a:rPr>
              <a:t>Proročište u Delfima – Pitijski Apolon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Segesta na Siciliji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433.g.pr.Kr. posvećen mu je hram u doba kuge, možda kraj Kapenskih vrata na Marsovom polju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Nalazi se pokraj Beloninog, a štuje se i kao </a:t>
            </a:r>
            <a:r>
              <a:rPr lang="hr-HR" altLang="en-US" i="1" dirty="0">
                <a:latin typeface="Palatino Linotype" pitchFamily="18" charset="0"/>
              </a:rPr>
              <a:t>Medicus</a:t>
            </a:r>
          </a:p>
          <a:p>
            <a:pPr lvl="1" eaLnBrk="1" hangingPunct="1"/>
            <a:r>
              <a:rPr lang="hr-HR" altLang="en-US" i="0" dirty="0">
                <a:latin typeface="Palatino Linotype" pitchFamily="18" charset="0"/>
              </a:rPr>
              <a:t>Posveta se slavi 23. septembra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Na Palatinu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posvetio ga August 9. oktobra 28.g.pr.Kr. na mjestu gdje je udarila munja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u njega prenio sibilinske knjige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Svetište Sunca – u samom </a:t>
            </a:r>
            <a:r>
              <a:rPr lang="hr-HR" altLang="en-US" i="1" dirty="0">
                <a:latin typeface="Palatino Linotype" pitchFamily="18" charset="0"/>
              </a:rPr>
              <a:t>Cirku maksimu</a:t>
            </a:r>
          </a:p>
        </p:txBody>
      </p:sp>
    </p:spTree>
    <p:extLst>
      <p:ext uri="{BB962C8B-B14F-4D97-AF65-F5344CB8AC3E}">
        <p14:creationId xmlns:p14="http://schemas.microsoft.com/office/powerpoint/2010/main" val="9265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81000"/>
            <a:ext cx="7643192" cy="960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Usporednice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Ind. </a:t>
            </a:r>
            <a:r>
              <a:rPr lang="hr-HR" b="1" i="1" dirty="0">
                <a:latin typeface="Palatino Linotype" pitchFamily="18" charset="0"/>
              </a:rPr>
              <a:t>Rudra</a:t>
            </a:r>
            <a:r>
              <a:rPr lang="hr-HR" dirty="0">
                <a:latin typeface="Palatino Linotype" pitchFamily="18" charset="0"/>
              </a:rPr>
              <a:t> – divlji bog bolesti i liječenja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>
                <a:latin typeface="Palatino Linotype" pitchFamily="18" charset="0"/>
              </a:rPr>
              <a:t>luk i strijele; sveta mu je životinja štakor, na kojem mu jaši i sin Ga</a:t>
            </a:r>
            <a:r>
              <a:rPr lang="lv-LV" dirty="0">
                <a:latin typeface="Palatino Linotype"/>
              </a:rPr>
              <a:t>ņ</a:t>
            </a:r>
            <a:r>
              <a:rPr lang="hr-HR" dirty="0">
                <a:latin typeface="Palatino Linotype" pitchFamily="18" charset="0"/>
                <a:sym typeface="Times New Roman Special G1" pitchFamily="18" charset="2"/>
              </a:rPr>
              <a:t>e</a:t>
            </a:r>
            <a:r>
              <a:rPr lang="hr-HR" dirty="0">
                <a:latin typeface="Palatino Linotype"/>
              </a:rPr>
              <a:t>ś</a:t>
            </a:r>
            <a:r>
              <a:rPr lang="hr-HR" dirty="0">
                <a:latin typeface="Palatino Linotype" pitchFamily="18" charset="0"/>
                <a:sym typeface="Times New Roman Special G1" pitchFamily="18" charset="2"/>
              </a:rPr>
              <a:t>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Keltski </a:t>
            </a:r>
            <a:r>
              <a:rPr lang="hr-HR" b="1" i="1" dirty="0">
                <a:latin typeface="Palatino Linotype" pitchFamily="18" charset="0"/>
              </a:rPr>
              <a:t>Grannus</a:t>
            </a:r>
            <a:r>
              <a:rPr lang="hr-HR" dirty="0">
                <a:latin typeface="Palatino Linotype" pitchFamily="18" charset="0"/>
              </a:rPr>
              <a:t>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>
                <a:latin typeface="Palatino Linotype" pitchFamily="18" charset="0"/>
              </a:rPr>
              <a:t>bog liječenja i ljekovitih izvora te sunca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>
                <a:latin typeface="Palatino Linotype" pitchFamily="18" charset="0"/>
              </a:rPr>
              <a:t>       te ponekad </a:t>
            </a:r>
            <a:r>
              <a:rPr lang="hr-HR" b="1" i="1" dirty="0"/>
              <a:t>Lug</a:t>
            </a:r>
            <a:r>
              <a:rPr lang="hr-HR" dirty="0">
                <a:latin typeface="Palatino Linotype" pitchFamily="18" charset="0"/>
              </a:rPr>
              <a:t>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>
                <a:latin typeface="Palatino Linotype" pitchFamily="18" charset="0"/>
              </a:rPr>
              <a:t>sunce?, sličniji Hermesu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Ubijanje zmaja – slav. </a:t>
            </a:r>
            <a:r>
              <a:rPr lang="hr-HR" i="1" dirty="0">
                <a:latin typeface="Palatino Linotype" pitchFamily="18" charset="0"/>
              </a:rPr>
              <a:t>Perun</a:t>
            </a:r>
            <a:r>
              <a:rPr lang="hr-HR" dirty="0">
                <a:latin typeface="Palatino Linotype" pitchFamily="18" charset="0"/>
              </a:rPr>
              <a:t> i </a:t>
            </a:r>
            <a:r>
              <a:rPr lang="hr-HR" i="1" dirty="0">
                <a:latin typeface="Palatino Linotype" pitchFamily="18" charset="0"/>
              </a:rPr>
              <a:t>Veles</a:t>
            </a:r>
            <a:r>
              <a:rPr lang="hr-HR" dirty="0">
                <a:latin typeface="Palatino Linotype" pitchFamily="18" charset="0"/>
              </a:rPr>
              <a:t>; ind. </a:t>
            </a:r>
            <a:r>
              <a:rPr lang="hr-HR" i="1" dirty="0">
                <a:latin typeface="Palatino Linotype" pitchFamily="18" charset="0"/>
              </a:rPr>
              <a:t>Indra</a:t>
            </a:r>
            <a:r>
              <a:rPr lang="hr-HR" dirty="0">
                <a:latin typeface="Palatino Linotype" pitchFamily="18" charset="0"/>
              </a:rPr>
              <a:t> i </a:t>
            </a:r>
            <a:r>
              <a:rPr lang="hr-HR" i="1" dirty="0">
                <a:latin typeface="Palatino Linotype" pitchFamily="18" charset="0"/>
              </a:rPr>
              <a:t>V</a:t>
            </a:r>
            <a:r>
              <a:rPr lang="lv-LV" i="1" dirty="0">
                <a:latin typeface="Palatino Linotype"/>
              </a:rPr>
              <a:t>ŗ</a:t>
            </a:r>
            <a:r>
              <a:rPr lang="hr-HR" i="1" dirty="0">
                <a:latin typeface="Palatino Linotype" pitchFamily="18" charset="0"/>
                <a:sym typeface="Times New Roman Special G1" pitchFamily="18" charset="2"/>
              </a:rPr>
              <a:t>tra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Etr. </a:t>
            </a:r>
            <a:r>
              <a:rPr lang="hr-HR" b="1" i="1" dirty="0">
                <a:latin typeface="Palatino Linotype" pitchFamily="18" charset="0"/>
              </a:rPr>
              <a:t>Ap(u)lu</a:t>
            </a:r>
            <a:r>
              <a:rPr lang="hr-HR" dirty="0">
                <a:latin typeface="Palatino Linotype" pitchFamily="18" charset="0"/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Egipatski </a:t>
            </a:r>
            <a:r>
              <a:rPr lang="hr-HR" b="1" i="1" dirty="0">
                <a:latin typeface="Palatino Linotype" pitchFamily="18" charset="0"/>
              </a:rPr>
              <a:t>Horus</a:t>
            </a:r>
            <a:r>
              <a:rPr lang="hr-HR" dirty="0">
                <a:latin typeface="Palatino Linotype" pitchFamily="18" charset="0"/>
              </a:rPr>
              <a:t> – bog sunca sa sokolovom glavom</a:t>
            </a:r>
          </a:p>
        </p:txBody>
      </p:sp>
    </p:spTree>
    <p:extLst>
      <p:ext uri="{BB962C8B-B14F-4D97-AF65-F5344CB8AC3E}">
        <p14:creationId xmlns:p14="http://schemas.microsoft.com/office/powerpoint/2010/main" val="23550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lf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397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5432120" y="0"/>
            <a:ext cx="3532368" cy="1385739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Proročišta u Grčkoj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437063"/>
            <a:ext cx="8675687" cy="2420937"/>
          </a:xfrm>
        </p:spPr>
        <p:txBody>
          <a:bodyPr/>
          <a:lstStyle/>
          <a:p>
            <a:pPr eaLnBrk="1" hangingPunct="1"/>
            <a:r>
              <a:rPr lang="hr-HR" altLang="en-US" sz="3000" dirty="0">
                <a:latin typeface="Palatino Linotype" pitchFamily="18" charset="0"/>
              </a:rPr>
              <a:t>Delfi – Apolon, Pitija, središte zemlje (</a:t>
            </a:r>
            <a:r>
              <a:rPr lang="hr-HR" altLang="en-US" sz="3000" i="1" dirty="0">
                <a:latin typeface="Palatino Linotype" pitchFamily="18" charset="0"/>
              </a:rPr>
              <a:t>omphalos</a:t>
            </a:r>
            <a:r>
              <a:rPr lang="hr-HR" altLang="en-US" sz="3000" dirty="0">
                <a:latin typeface="Palatino Linotype" pitchFamily="18" charset="0"/>
              </a:rPr>
              <a:t>)</a:t>
            </a:r>
          </a:p>
          <a:p>
            <a:pPr eaLnBrk="1" hangingPunct="1"/>
            <a:r>
              <a:rPr lang="hr-HR" altLang="en-US" sz="3000" dirty="0">
                <a:latin typeface="Palatino Linotype" pitchFamily="18" charset="0"/>
              </a:rPr>
              <a:t>Dodona – Zeus</a:t>
            </a:r>
          </a:p>
          <a:p>
            <a:pPr eaLnBrk="1" hangingPunct="1"/>
            <a:r>
              <a:rPr lang="hr-HR" altLang="en-US" sz="3000" dirty="0">
                <a:latin typeface="Palatino Linotype" pitchFamily="18" charset="0"/>
              </a:rPr>
              <a:t>Epidaur – Asklepije (zapravo lječilište)</a:t>
            </a:r>
          </a:p>
        </p:txBody>
      </p:sp>
    </p:spTree>
    <p:extLst>
      <p:ext uri="{BB962C8B-B14F-4D97-AF65-F5344CB8AC3E}">
        <p14:creationId xmlns:p14="http://schemas.microsoft.com/office/powerpoint/2010/main" val="27559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32656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Proricanje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892480" cy="530120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i="1" dirty="0">
                <a:latin typeface="Palatino Linotype" pitchFamily="18" charset="0"/>
              </a:rPr>
              <a:t>Mantik</a:t>
            </a:r>
            <a:r>
              <a:rPr lang="en-US" altLang="en-US" i="1" dirty="0">
                <a:latin typeface="Palatino Linotype" pitchFamily="18" charset="0"/>
                <a:cs typeface="Arial" charset="0"/>
              </a:rPr>
              <a:t>ē</a:t>
            </a:r>
            <a:r>
              <a:rPr lang="hr-HR" altLang="en-US" dirty="0">
                <a:latin typeface="Palatino Linotype" pitchFamily="18" charset="0"/>
                <a:cs typeface="Arial" charset="0"/>
              </a:rPr>
              <a:t> – od boga nadahnuto proricanje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iz snova ili ekstaze – </a:t>
            </a:r>
            <a:r>
              <a:rPr lang="hr-HR" altLang="en-US" i="1" dirty="0">
                <a:latin typeface="Palatino Linotype" pitchFamily="18" charset="0"/>
                <a:cs typeface="Arial" charset="0"/>
              </a:rPr>
              <a:t>ekstasis</a:t>
            </a:r>
            <a:r>
              <a:rPr lang="hr-HR" altLang="en-US" dirty="0">
                <a:latin typeface="Palatino Linotype" pitchFamily="18" charset="0"/>
                <a:cs typeface="Arial" charset="0"/>
              </a:rPr>
              <a:t>; na samrti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Kasandra, Tiresija, Kalhant, Pitija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Proricanje pomoću znakova (</a:t>
            </a:r>
            <a:r>
              <a:rPr lang="hr-HR" altLang="en-US" i="1" dirty="0">
                <a:latin typeface="Palatino Linotype" pitchFamily="18" charset="0"/>
                <a:cs typeface="Arial" charset="0"/>
              </a:rPr>
              <a:t>s</a:t>
            </a:r>
            <a:r>
              <a:rPr lang="en-US" altLang="en-US" i="1" dirty="0">
                <a:latin typeface="Palatino Linotype" pitchFamily="18" charset="0"/>
                <a:cs typeface="Arial" charset="0"/>
              </a:rPr>
              <a:t>ē</a:t>
            </a:r>
            <a:r>
              <a:rPr lang="hr-HR" altLang="en-US" i="1" dirty="0">
                <a:latin typeface="Palatino Linotype" pitchFamily="18" charset="0"/>
                <a:cs typeface="Arial" charset="0"/>
              </a:rPr>
              <a:t>meia</a:t>
            </a:r>
            <a:r>
              <a:rPr lang="hr-HR" altLang="en-US" dirty="0">
                <a:latin typeface="Palatino Linotype" pitchFamily="18" charset="0"/>
                <a:cs typeface="Arial" charset="0"/>
              </a:rPr>
              <a:t>):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čuda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atmosferske prilike (oluja, grom)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iznenađenja (susreti, zvuci - kihanje) 	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životinje (ponašanje živih, utroba mrtvih)</a:t>
            </a:r>
            <a:endParaRPr lang="en-US" altLang="en-US" dirty="0">
              <a:latin typeface="Palatino Linotype" pitchFamily="18" charset="0"/>
              <a:cs typeface="Arial" charset="0"/>
            </a:endParaRPr>
          </a:p>
          <a:p>
            <a:pPr eaLnBrk="1" hangingPunct="1"/>
            <a:endParaRPr lang="hr-HR" altLang="en-US" dirty="0">
              <a:latin typeface="Palatino Linotype" pitchFamily="18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r-HR" altLang="en-US" dirty="0">
                <a:latin typeface="Palatino Linotype" pitchFamily="18" charset="0"/>
                <a:cs typeface="Arial" charset="0"/>
              </a:rPr>
              <a:t>	*Ako žrtva nije povoljna, može se ponoviti dok ne bude</a:t>
            </a:r>
          </a:p>
        </p:txBody>
      </p:sp>
    </p:spTree>
    <p:extLst>
      <p:ext uri="{BB962C8B-B14F-4D97-AF65-F5344CB8AC3E}">
        <p14:creationId xmlns:p14="http://schemas.microsoft.com/office/powerpoint/2010/main" val="41661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8229600" cy="815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Auguri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15168" y="1484784"/>
            <a:ext cx="8713663" cy="537321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Izvorna rimska (ili italska/etruščanska) vještina (osnutak Rima), ptice šalje Jupiter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Motre ptice i određuju sveti prostor (</a:t>
            </a:r>
            <a:r>
              <a:rPr lang="hr-HR" altLang="en-US" i="1" dirty="0">
                <a:latin typeface="Palatino Linotype" pitchFamily="18" charset="0"/>
              </a:rPr>
              <a:t>templum</a:t>
            </a:r>
            <a:r>
              <a:rPr lang="hr-HR" altLang="en-US" dirty="0">
                <a:latin typeface="Palatino Linotype" pitchFamily="18" charset="0"/>
              </a:rPr>
              <a:t>) za promatranje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Tumače:</a:t>
            </a:r>
          </a:p>
          <a:p>
            <a:pPr lvl="2" indent="-411163" eaLnBrk="1" hangingPunct="1">
              <a:lnSpc>
                <a:spcPct val="90000"/>
              </a:lnSpc>
              <a:buClr>
                <a:srgbClr val="F9F9F9"/>
              </a:buClr>
              <a:buFont typeface="Wingdings 2" pitchFamily="18" charset="2"/>
              <a:buChar char=""/>
            </a:pPr>
            <a:r>
              <a:rPr lang="hr-HR" altLang="en-US" dirty="0">
                <a:latin typeface="Palatino Linotype" pitchFamily="18" charset="0"/>
              </a:rPr>
              <a:t>znamenja s neba (različito za razl. ptice) </a:t>
            </a:r>
          </a:p>
          <a:p>
            <a:pPr lvl="2" indent="-411163" eaLnBrk="1" hangingPunct="1">
              <a:lnSpc>
                <a:spcPct val="90000"/>
              </a:lnSpc>
              <a:buClr>
                <a:srgbClr val="F9F9F9"/>
              </a:buClr>
              <a:buFont typeface="Wingdings 2" pitchFamily="18" charset="2"/>
              <a:buChar char=""/>
            </a:pPr>
            <a:r>
              <a:rPr lang="hr-HR" altLang="en-US" dirty="0">
                <a:latin typeface="Palatino Linotype" pitchFamily="18" charset="0"/>
              </a:rPr>
              <a:t>ponašanje ptica </a:t>
            </a:r>
          </a:p>
          <a:p>
            <a:pPr lvl="2" indent="-411163" eaLnBrk="1" hangingPunct="1">
              <a:lnSpc>
                <a:spcPct val="90000"/>
              </a:lnSpc>
              <a:buClr>
                <a:srgbClr val="F9F9F9"/>
              </a:buClr>
              <a:buFont typeface="Wingdings 2" pitchFamily="18" charset="2"/>
              <a:buChar char=""/>
            </a:pPr>
            <a:r>
              <a:rPr lang="hr-HR" altLang="en-US" dirty="0">
                <a:latin typeface="Palatino Linotype" pitchFamily="18" charset="0"/>
              </a:rPr>
              <a:t>kasnije i sva čuda </a:t>
            </a:r>
          </a:p>
          <a:p>
            <a:pPr lvl="2" indent="-411163" eaLnBrk="1" hangingPunct="1">
              <a:lnSpc>
                <a:spcPct val="90000"/>
              </a:lnSpc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hr-HR" altLang="en-US" sz="2400" dirty="0">
                <a:latin typeface="Palatino Linotype" pitchFamily="18" charset="0"/>
              </a:rPr>
              <a:t>- o njima ovise državni poslovi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U početku 3, u doba Cezara 16 (doživotni)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Postoje privatni auguri, obično Marsi i Sabini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Promatranje mora vršiti svaki magistrat s imperijem=&gt; svaki patricij zna osnove </a:t>
            </a:r>
          </a:p>
        </p:txBody>
      </p:sp>
    </p:spTree>
    <p:extLst>
      <p:ext uri="{BB962C8B-B14F-4D97-AF65-F5344CB8AC3E}">
        <p14:creationId xmlns:p14="http://schemas.microsoft.com/office/powerpoint/2010/main" val="395429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jetra pIacenz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94" b="89557" l="4744" r="94687">
                        <a14:foregroundMark x1="14801" y1="83228" x2="9108" y2="73101"/>
                        <a14:foregroundMark x1="9108" y1="73101" x2="5882" y2="59810"/>
                        <a14:foregroundMark x1="5882" y1="59810" x2="9108" y2="44304"/>
                        <a14:foregroundMark x1="9108" y1="44304" x2="31879" y2="24051"/>
                        <a14:foregroundMark x1="31879" y1="24051" x2="35863" y2="22152"/>
                        <a14:foregroundMark x1="7400" y1="71835" x2="4744" y2="58544"/>
                        <a14:foregroundMark x1="4744" y1="58544" x2="7970" y2="44937"/>
                        <a14:foregroundMark x1="12334" y1="37658" x2="26186" y2="24051"/>
                        <a14:foregroundMark x1="75332" y1="14557" x2="87856" y2="25949"/>
                        <a14:foregroundMark x1="82922" y1="20253" x2="79886" y2="17405"/>
                        <a14:foregroundMark x1="76091" y1="12025" x2="79886" y2="15190"/>
                        <a14:foregroundMark x1="81214" y1="17405" x2="78178" y2="14873"/>
                        <a14:foregroundMark x1="52941" y1="89557" x2="61290" y2="93987"/>
                        <a14:foregroundMark x1="61290" y1="93987" x2="77609" y2="90823"/>
                        <a14:foregroundMark x1="77609" y1="90823" x2="85389" y2="85127"/>
                        <a14:foregroundMark x1="85389" y1="85127" x2="93169" y2="60127"/>
                        <a14:foregroundMark x1="93169" y1="60127" x2="93738" y2="45253"/>
                        <a14:foregroundMark x1="93738" y1="45253" x2="91651" y2="31962"/>
                        <a14:foregroundMark x1="91651" y1="31962" x2="89753" y2="29114"/>
                        <a14:foregroundMark x1="29602" y1="87975" x2="38330" y2="85127"/>
                        <a14:foregroundMark x1="38899" y1="85759" x2="46869" y2="84177"/>
                        <a14:foregroundMark x1="46869" y1="84177" x2="51233" y2="87025"/>
                        <a14:foregroundMark x1="87097" y1="81646" x2="92789" y2="65190"/>
                        <a14:foregroundMark x1="91271" y1="73734" x2="94687" y2="46203"/>
                        <a14:foregroundMark x1="94687" y1="46203" x2="91841" y2="33544"/>
                        <a14:foregroundMark x1="91841" y1="33544" x2="91461" y2="32911"/>
                        <a14:foregroundMark x1="18786" y1="85443" x2="28463" y2="88924"/>
                        <a14:foregroundMark x1="15939" y1="83861" x2="27324" y2="87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274801"/>
            <a:ext cx="6012160" cy="3596847"/>
          </a:xfr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360" y="76200"/>
            <a:ext cx="4978896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Haruspici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2816"/>
            <a:ext cx="8280598" cy="43231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Etruščani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60 ih je u udruženju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Gataju iz utrobe žrtvene životinje te iz znamenja (potresa, npr.)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7763" y="5300663"/>
            <a:ext cx="26654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  <a:t>Jetra iz Piacenze</a:t>
            </a:r>
            <a:endParaRPr lang="hr-HR" sz="2000" dirty="0">
              <a:solidFill>
                <a:schemeClr val="tx2">
                  <a:lumMod val="10000"/>
                </a:schemeClr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956" y="579012"/>
            <a:ext cx="8229600" cy="106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Kumska Sibila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16832"/>
            <a:ext cx="8964488" cy="475225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U pećini blizu grada Kume,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en-US" dirty="0">
                <a:latin typeface="Palatino Linotype" pitchFamily="18" charset="0"/>
              </a:rPr>
              <a:t>   Napuljski zaljev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Ime službe, ne osobe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jedna od mnogih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i="1" dirty="0">
                <a:latin typeface="Palatino Linotype" pitchFamily="18" charset="0"/>
              </a:rPr>
              <a:t>Sacerdotes Sybillini</a:t>
            </a:r>
            <a:r>
              <a:rPr lang="hr-HR" altLang="en-US" dirty="0">
                <a:latin typeface="Palatino Linotype" pitchFamily="18" charset="0"/>
              </a:rPr>
              <a:t> – sibilinski svećenici (2 – 15)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Za tumačenje Sibilinih knjiga koje se čuvaju u Jupiterovom hramu na Kapitoliju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Knjige je 405.g.A.D. spalio Stilihon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Proročanstva piše na </a:t>
            </a:r>
            <a:r>
              <a:rPr lang="en-GB" altLang="en-US" dirty="0" err="1">
                <a:latin typeface="Palatino Linotype" pitchFamily="18" charset="0"/>
              </a:rPr>
              <a:t>palminim</a:t>
            </a:r>
            <a:r>
              <a:rPr lang="hr-HR" altLang="en-US" dirty="0">
                <a:latin typeface="Palatino Linotype" pitchFamily="18" charset="0"/>
              </a:rPr>
              <a:t> listovima, vodi Eneju u podzemlje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Apolon joj uslišio želju da poživi onoliko godina koliko zrnaca pijeska može primiti u ruku (ali nije tražila vječnu mladost)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13EFC5-1E5F-49E3-BD44-77498047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74" y="0"/>
            <a:ext cx="4417626" cy="33132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E2D17-8862-4D41-84A3-A0C6DF293006}"/>
              </a:ext>
            </a:extLst>
          </p:cNvPr>
          <p:cNvSpPr txBox="1"/>
          <p:nvPr/>
        </p:nvSpPr>
        <p:spPr>
          <a:xfrm>
            <a:off x="0" y="0"/>
            <a:ext cx="478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Carole </a:t>
            </a:r>
            <a:r>
              <a:rPr lang="en-GB" sz="1400" dirty="0" err="1">
                <a:solidFill>
                  <a:schemeClr val="accent6">
                    <a:lumMod val="75000"/>
                  </a:schemeClr>
                </a:solidFill>
              </a:rPr>
              <a:t>Raddato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en-GB" sz="1400" i="1" dirty="0">
                <a:solidFill>
                  <a:schemeClr val="accent6">
                    <a:lumMod val="75000"/>
                  </a:schemeClr>
                </a:solidFill>
              </a:rPr>
              <a:t>Entrance to the Cave of the Sibyl, Cumae</a:t>
            </a:r>
            <a:r>
              <a:rPr lang="hr-HR" sz="1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(https://www.flickr.com/photos/carolemage/8138836411)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7654305" cy="80716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Praznovjerje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84784"/>
            <a:ext cx="8712968" cy="4191545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Palatino Linotype" pitchFamily="18" charset="0"/>
              </a:rPr>
              <a:t>Vrlo rašireno među Grcima, a onda i Rimljanima 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Za Grke je </a:t>
            </a:r>
            <a:r>
              <a:rPr lang="hr-HR" altLang="en-US" u="sng" dirty="0">
                <a:latin typeface="Palatino Linotype" pitchFamily="18" charset="0"/>
              </a:rPr>
              <a:t>magija</a:t>
            </a:r>
            <a:r>
              <a:rPr lang="hr-HR" altLang="en-US" dirty="0">
                <a:latin typeface="Palatino Linotype" pitchFamily="18" charset="0"/>
              </a:rPr>
              <a:t> nešto barbarsko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tesalske je čarobnice poučavala Medeja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Za </a:t>
            </a:r>
            <a:r>
              <a:rPr lang="hr-HR" altLang="en-US" u="sng" dirty="0">
                <a:latin typeface="Palatino Linotype" pitchFamily="18" charset="0"/>
              </a:rPr>
              <a:t>ljubavne</a:t>
            </a:r>
            <a:r>
              <a:rPr lang="hr-HR" altLang="en-US" dirty="0">
                <a:latin typeface="Palatino Linotype" pitchFamily="18" charset="0"/>
              </a:rPr>
              <a:t> je </a:t>
            </a:r>
            <a:r>
              <a:rPr lang="hr-HR" altLang="en-US" u="sng" dirty="0">
                <a:latin typeface="Palatino Linotype" pitchFamily="18" charset="0"/>
              </a:rPr>
              <a:t>jade</a:t>
            </a:r>
            <a:r>
              <a:rPr lang="hr-HR" altLang="en-US" dirty="0">
                <a:latin typeface="Palatino Linotype" pitchFamily="18" charset="0"/>
              </a:rPr>
              <a:t> najkorisnija ptica vijoglavka (</a:t>
            </a:r>
            <a:r>
              <a:rPr lang="hr-HR" altLang="en-US" i="1" dirty="0">
                <a:latin typeface="Palatino Linotype" pitchFamily="18" charset="0"/>
              </a:rPr>
              <a:t>iynks</a:t>
            </a:r>
            <a:r>
              <a:rPr lang="hr-HR" altLang="en-US" dirty="0">
                <a:latin typeface="Palatino Linotype" pitchFamily="18" charset="0"/>
              </a:rPr>
              <a:t>) – okretanje čarobnog koluta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Za </a:t>
            </a:r>
            <a:r>
              <a:rPr lang="hr-HR" altLang="en-US" u="sng" dirty="0">
                <a:latin typeface="Palatino Linotype" pitchFamily="18" charset="0"/>
              </a:rPr>
              <a:t>kletve</a:t>
            </a:r>
            <a:r>
              <a:rPr lang="hr-HR" altLang="en-US" dirty="0">
                <a:latin typeface="Palatino Linotype" pitchFamily="18" charset="0"/>
              </a:rPr>
              <a:t> treba napisati ime i kletvu na olovnu pločicu (</a:t>
            </a:r>
            <a:r>
              <a:rPr lang="hr-HR" altLang="en-US" i="1" dirty="0">
                <a:latin typeface="Palatino Linotype" pitchFamily="18" charset="0"/>
              </a:rPr>
              <a:t>tabella defixionis</a:t>
            </a:r>
            <a:r>
              <a:rPr lang="hr-HR" altLang="en-US" dirty="0">
                <a:latin typeface="Palatino Linotype" pitchFamily="18" charset="0"/>
              </a:rPr>
              <a:t>), omotati je nitima, saviti oko čavla i zakopati u zemlju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797D0-46AD-4BCC-BEF1-2004D55A9F07}"/>
              </a:ext>
            </a:extLst>
          </p:cNvPr>
          <p:cNvSpPr txBox="1"/>
          <p:nvPr/>
        </p:nvSpPr>
        <p:spPr>
          <a:xfrm>
            <a:off x="-33358" y="6581001"/>
            <a:ext cx="6115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https://en.wikipedia.org/wiki/Curse_tablet#/media/File:Curse_tablet_BM_1934.11-5.1.jpg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DA03A-30DC-4B60-8EAE-CBDC6B51B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74" b="89894" l="5600" r="90000">
                        <a14:foregroundMark x1="8800" y1="21809" x2="9600" y2="51064"/>
                        <a14:foregroundMark x1="9600" y1="51064" x2="5600" y2="25000"/>
                        <a14:foregroundMark x1="5600" y1="25000" x2="11200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8679" y="4294408"/>
            <a:ext cx="3675321" cy="27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32793"/>
            <a:ext cx="5660082" cy="56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961" y="5445224"/>
            <a:ext cx="3170238" cy="1270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Muze</a:t>
            </a:r>
            <a:r>
              <a:rPr lang="hr-HR" dirty="0">
                <a:latin typeface="Palatino Linotype" pitchFamily="18" charset="0"/>
              </a:rPr>
              <a:t> 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436096" y="188913"/>
            <a:ext cx="3707904" cy="66690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r-HR" altLang="en-US" dirty="0">
                <a:latin typeface="Palatino Linotype" pitchFamily="18" charset="0"/>
              </a:rPr>
              <a:t>Rimske Kamene (</a:t>
            </a:r>
            <a:r>
              <a:rPr lang="hr-HR" altLang="en-US" i="1" dirty="0">
                <a:latin typeface="Palatino Linotype" pitchFamily="18" charset="0"/>
              </a:rPr>
              <a:t>Camenae</a:t>
            </a:r>
            <a:r>
              <a:rPr lang="hr-HR" altLang="en-US" dirty="0">
                <a:latin typeface="Palatino Linotype" pitchFamily="18" charset="0"/>
              </a:rPr>
              <a:t>)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Kćeri Zeusa i Mnemozine, božice umjetnosti (~muzej):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Talija – komedija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Uranija – astronomija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Melpomena – tragedija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Polihimnija – korsko pjevanje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Erato – ljubavno pjesništvo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Kaliopa – epsko pjesništvo </a:t>
            </a:r>
          </a:p>
          <a:p>
            <a:pPr lvl="2" eaLnBrk="1" hangingPunct="1"/>
            <a:r>
              <a:rPr lang="hr-HR" altLang="en-US" dirty="0">
                <a:latin typeface="Palatino Linotype" pitchFamily="18" charset="0"/>
              </a:rPr>
              <a:t>Orfejeva majka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Klio – povijest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Euterpa – glazba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Terpsihora - ples</a:t>
            </a:r>
          </a:p>
        </p:txBody>
      </p:sp>
    </p:spTree>
    <p:extLst>
      <p:ext uri="{BB962C8B-B14F-4D97-AF65-F5344CB8AC3E}">
        <p14:creationId xmlns:p14="http://schemas.microsoft.com/office/powerpoint/2010/main" val="31983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53839"/>
            <a:ext cx="8229600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Asklepije / Eskulap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808"/>
            <a:ext cx="5651500" cy="5157192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Palatino Linotype" pitchFamily="18" charset="0"/>
              </a:rPr>
              <a:t>Apolonov sin s nimfom Koronidom, odgojio ga kentaur Hiron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Bog liječnik (Gorgonina krv), čak je uskrisivao mrtve zbog čega ga je Zeus ubio munjom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Kult mu je u Rim stigao iz Epidaura po nalogu sibilinskih knjiga 293.g.pr.Kr., u liku žive zmije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Imao je hram na tiberskom otoku, posvećen 1. januara</a:t>
            </a:r>
          </a:p>
        </p:txBody>
      </p:sp>
      <p:pic>
        <p:nvPicPr>
          <p:cNvPr id="19460" name="Picture 4" descr="Asklepij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5150" y="1228725"/>
            <a:ext cx="3498850" cy="5008563"/>
          </a:xfrm>
          <a:noFill/>
          <a:effectLst>
            <a:outerShdw dist="35921" dir="2700000" algn="ctr" rotWithShape="0">
              <a:srgbClr val="808080"/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24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548680"/>
            <a:ext cx="5544616" cy="864095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hr-HR" sz="28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Izvorno mu je ime </a:t>
            </a:r>
            <a:r>
              <a:rPr lang="hr-HR" sz="2800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Quin(c)tilis </a:t>
            </a:r>
            <a:br>
              <a:rPr lang="hr-HR" sz="28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sz="28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preimenovan u čast Juliju Cezaru</a:t>
            </a:r>
            <a:endParaRPr lang="en-GB" sz="2000" i="1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2800" dirty="0">
                <a:latin typeface="Palatino Linotype" panose="02040502050505030304" pitchFamily="18" charset="0"/>
              </a:rPr>
              <a:t>5. </a:t>
            </a:r>
            <a:r>
              <a:rPr lang="hr-HR" sz="2800" i="1" dirty="0">
                <a:latin typeface="Palatino Linotype" panose="02040502050505030304" pitchFamily="18" charset="0"/>
              </a:rPr>
              <a:t>		</a:t>
            </a:r>
            <a:r>
              <a:rPr lang="hr-HR" sz="2800" dirty="0">
                <a:latin typeface="Palatino Linotype" panose="02040502050505030304" pitchFamily="18" charset="0"/>
              </a:rPr>
              <a:t>NP	</a:t>
            </a:r>
            <a:r>
              <a:rPr lang="hr-HR" sz="2800" b="1" dirty="0">
                <a:latin typeface="Palatino Linotype" panose="02040502050505030304" pitchFamily="18" charset="0"/>
              </a:rPr>
              <a:t>Poplifugia </a:t>
            </a:r>
            <a:r>
              <a:rPr lang="hr-HR" sz="2800" dirty="0">
                <a:latin typeface="Palatino Linotype" panose="02040502050505030304" pitchFamily="18" charset="0"/>
              </a:rPr>
              <a:t>/ Feriae Iovi</a:t>
            </a:r>
            <a:r>
              <a:rPr lang="hr-HR" sz="2800" b="1" dirty="0">
                <a:latin typeface="Palatino Linotype" panose="02040502050505030304" pitchFamily="18" charset="0"/>
              </a:rPr>
              <a:t> </a:t>
            </a:r>
            <a:endParaRPr lang="hr-HR" sz="28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6.		N 	</a:t>
            </a:r>
            <a:r>
              <a:rPr lang="hr-HR" sz="2800" b="1" dirty="0">
                <a:latin typeface="Palatino Linotype" panose="02040502050505030304" pitchFamily="18" charset="0"/>
              </a:rPr>
              <a:t>Ludi Apollini </a:t>
            </a:r>
            <a:r>
              <a:rPr lang="hr-HR" sz="2800" dirty="0">
                <a:latin typeface="Palatino Linotype" panose="02040502050505030304" pitchFamily="18" charset="0"/>
              </a:rPr>
              <a:t>(do 13.)</a:t>
            </a:r>
            <a:endParaRPr lang="hr-HR" sz="2800" b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7. </a:t>
            </a:r>
            <a:r>
              <a:rPr lang="hr-HR" sz="2800" i="1" dirty="0">
                <a:latin typeface="Palatino Linotype" panose="02040502050505030304" pitchFamily="18" charset="0"/>
              </a:rPr>
              <a:t>Nonae	</a:t>
            </a:r>
            <a:r>
              <a:rPr lang="hr-HR" sz="2800" dirty="0">
                <a:latin typeface="Palatino Linotype" panose="02040502050505030304" pitchFamily="18" charset="0"/>
              </a:rPr>
              <a:t>N	</a:t>
            </a:r>
            <a:r>
              <a:rPr lang="hr-HR" sz="2800" b="1" dirty="0">
                <a:latin typeface="Palatino Linotype" panose="02040502050505030304" pitchFamily="18" charset="0"/>
              </a:rPr>
              <a:t>Nonae Caprotinae</a:t>
            </a:r>
            <a:r>
              <a:rPr lang="hr-HR" sz="2800" dirty="0">
                <a:latin typeface="Palatino Linotype" panose="02040502050505030304" pitchFamily="18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18.		C	</a:t>
            </a:r>
            <a:r>
              <a:rPr lang="hr-HR" sz="2800" i="1" dirty="0">
                <a:latin typeface="Palatino Linotype" panose="02040502050505030304" pitchFamily="18" charset="0"/>
              </a:rPr>
              <a:t>dies ater </a:t>
            </a:r>
            <a:r>
              <a:rPr lang="hr-HR" sz="2800" dirty="0">
                <a:latin typeface="Palatino Linotype" panose="02040502050505030304" pitchFamily="18" charset="0"/>
              </a:rPr>
              <a:t>- </a:t>
            </a:r>
            <a:r>
              <a:rPr lang="hr-HR" sz="2800" i="1" dirty="0">
                <a:latin typeface="Palatino Linotype" panose="02040502050505030304" pitchFamily="18" charset="0"/>
              </a:rPr>
              <a:t>religiosus</a:t>
            </a:r>
            <a:r>
              <a:rPr lang="hr-HR" sz="2800" dirty="0">
                <a:latin typeface="Palatino Linotype" panose="02040502050505030304" pitchFamily="18" charset="0"/>
              </a:rPr>
              <a:t>; Alliensis dies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19., 21.	NP	</a:t>
            </a:r>
            <a:r>
              <a:rPr lang="hr-HR" sz="2800" b="1" dirty="0">
                <a:latin typeface="Palatino Linotype" panose="02040502050505030304" pitchFamily="18" charset="0"/>
              </a:rPr>
              <a:t>Lucaria</a:t>
            </a:r>
            <a:endParaRPr lang="hr-HR" sz="28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23.		NP	</a:t>
            </a:r>
            <a:r>
              <a:rPr lang="hr-HR" sz="2800" b="1" dirty="0">
                <a:latin typeface="Palatino Linotype" panose="02040502050505030304" pitchFamily="18" charset="0"/>
              </a:rPr>
              <a:t>Neptunalia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25.		NP	</a:t>
            </a:r>
            <a:r>
              <a:rPr lang="hr-HR" sz="2800" b="1" dirty="0">
                <a:latin typeface="Palatino Linotype" panose="02040502050505030304" pitchFamily="18" charset="0"/>
              </a:rPr>
              <a:t>Furrinalia</a:t>
            </a:r>
            <a:endParaRPr lang="hr-HR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0856"/>
            <a:ext cx="3891855" cy="9087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Mitovi o Apolonu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12776"/>
            <a:ext cx="8892480" cy="5445224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Hijacint i Zefir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Admet i Alkestida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Kasandra i Paris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Orest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Kazne: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r-HR" u="sng" dirty="0">
                <a:latin typeface="Palatino Linotype" pitchFamily="18" charset="0"/>
              </a:rPr>
              <a:t>Piton</a:t>
            </a:r>
            <a:r>
              <a:rPr lang="hr-HR" dirty="0">
                <a:latin typeface="Palatino Linotype" pitchFamily="18" charset="0"/>
              </a:rPr>
              <a:t>, Marsija, Mida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i="1" dirty="0">
                <a:latin typeface="Palatino Linotype" pitchFamily="18" charset="0"/>
              </a:rPr>
              <a:t>Ilijada</a:t>
            </a:r>
            <a:r>
              <a:rPr lang="hr-HR" dirty="0">
                <a:latin typeface="Palatino Linotype" pitchFamily="18" charset="0"/>
              </a:rPr>
              <a:t> – svećenik Hris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Apolon + Kirena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>
                <a:latin typeface="Palatino Linotype" pitchFamily="18" charset="0"/>
              </a:rPr>
              <a:t>	= Aristej, polubog, zaštitnik stoke i voćaka,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>
                <a:latin typeface="Palatino Linotype" pitchFamily="18" charset="0"/>
              </a:rPr>
              <a:t>        pčelarstva, izumitelj mreža za lov (Akteonov otac)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Apolon + Kreuza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>
                <a:latin typeface="Palatino Linotype" pitchFamily="18" charset="0"/>
              </a:rPr>
              <a:t>	= Ion, praotac Jonjana, kralj u Ateni</a:t>
            </a:r>
          </a:p>
        </p:txBody>
      </p:sp>
      <p:pic>
        <p:nvPicPr>
          <p:cNvPr id="2150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75" y="0"/>
            <a:ext cx="4989513" cy="3500438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823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2700"/>
            <a:ext cx="4795838" cy="356076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22863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latin typeface="Palatino Linotype" pitchFamily="18" charset="0"/>
            </a:endParaRPr>
          </a:p>
        </p:txBody>
      </p:sp>
      <p:pic>
        <p:nvPicPr>
          <p:cNvPr id="22532" name="Picture 4" descr="Marsij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00438"/>
            <a:ext cx="5551488" cy="3357562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</p:spPr>
      </p:pic>
      <p:pic>
        <p:nvPicPr>
          <p:cNvPr id="2253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936875"/>
            <a:ext cx="3132137" cy="3159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1" y="12700"/>
            <a:ext cx="4356100" cy="314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82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88845"/>
            <a:ext cx="8363272" cy="1370416"/>
          </a:xfrm>
        </p:spPr>
        <p:txBody>
          <a:bodyPr>
            <a:noAutofit/>
          </a:bodyPr>
          <a:lstStyle/>
          <a:p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Igre u čast Apolonu </a:t>
            </a:r>
            <a:b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      (</a:t>
            </a:r>
            <a:r>
              <a:rPr lang="hr-HR" alt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Ludi Apollinares</a:t>
            </a:r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6228184" cy="4725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6.-13. julija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ustanovljene u doba II. punskog rata (212.pr.Kr.) za očuvanje republike </a:t>
            </a:r>
          </a:p>
          <a:p>
            <a:pPr lvl="2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tek kasnije postaju godišnje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Desetorica (</a:t>
            </a:r>
            <a:r>
              <a:rPr lang="hr-HR" altLang="en-US" i="1" dirty="0">
                <a:latin typeface="Palatino Linotype" pitchFamily="18" charset="0"/>
              </a:rPr>
              <a:t>decemviri</a:t>
            </a:r>
            <a:r>
              <a:rPr lang="hr-HR" altLang="en-US" dirty="0">
                <a:latin typeface="Palatino Linotype" pitchFamily="18" charset="0"/>
              </a:rPr>
              <a:t>) žrtvuju bika i 2 koze pozlaćenih rogova te junicu Latoni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Igre se održavaju u </a:t>
            </a:r>
            <a:r>
              <a:rPr lang="hr-HR" altLang="en-US" i="1" dirty="0">
                <a:latin typeface="Palatino Linotype" pitchFamily="18" charset="0"/>
              </a:rPr>
              <a:t>Cirku maksimu </a:t>
            </a:r>
            <a:r>
              <a:rPr lang="hr-HR" altLang="en-US" i="0" dirty="0">
                <a:latin typeface="Palatino Linotype" pitchFamily="18" charset="0"/>
              </a:rPr>
              <a:t>(barem</a:t>
            </a:r>
            <a:r>
              <a:rPr lang="hr-HR" altLang="en-US" i="0" baseline="0" dirty="0">
                <a:latin typeface="Palatino Linotype" pitchFamily="18" charset="0"/>
              </a:rPr>
              <a:t> zadnji dan)</a:t>
            </a:r>
            <a:endParaRPr lang="hr-HR" altLang="en-US" i="1" dirty="0">
              <a:latin typeface="Palatino Linotype" pitchFamily="18" charset="0"/>
            </a:endParaRPr>
          </a:p>
          <a:p>
            <a:pPr lvl="2">
              <a:lnSpc>
                <a:spcPct val="90000"/>
              </a:lnSpc>
            </a:pPr>
            <a:r>
              <a:rPr lang="hr-HR" altLang="en-US" i="0" dirty="0">
                <a:latin typeface="Palatino Linotype" pitchFamily="18" charset="0"/>
              </a:rPr>
              <a:t>utrke i kazališne predstave</a:t>
            </a:r>
            <a:endParaRPr lang="hr-HR" altLang="en-US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Gledatelji nose vijence, matrone žrtvuju pomirbene žrtve, jede se pred kućom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1" b="97973" l="9412" r="90588">
                        <a14:foregroundMark x1="45882" y1="10811" x2="54118" y2="3716"/>
                        <a14:foregroundMark x1="54118" y1="3716" x2="65294" y2="9459"/>
                        <a14:foregroundMark x1="12353" y1="56081" x2="17059" y2="51351"/>
                        <a14:foregroundMark x1="9412" y1="81757" x2="11176" y2="66554"/>
                        <a14:foregroundMark x1="17647" y1="97973" x2="14118" y2="91216"/>
                        <a14:foregroundMark x1="67647" y1="19595" x2="72353" y2="24324"/>
                        <a14:foregroundMark x1="82941" y1="12500" x2="90588" y2="20608"/>
                        <a14:foregroundMark x1="90588" y1="20608" x2="87647" y2="31757"/>
                        <a14:foregroundMark x1="75294" y1="19932" x2="83529" y2="17230"/>
                        <a14:foregroundMark x1="84118" y1="18919" x2="87059" y2="22635"/>
                        <a14:foregroundMark x1="82941" y1="28378" x2="78824" y2="23986"/>
                        <a14:foregroundMark x1="78824" y1="21622" x2="80000" y2="21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163" y="1123405"/>
            <a:ext cx="31430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4962" y="6596390"/>
            <a:ext cx="3129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http://www.novaroma.org/nr/Cultus_Apollinis</a:t>
            </a:r>
          </a:p>
        </p:txBody>
      </p:sp>
    </p:spTree>
    <p:extLst>
      <p:ext uri="{BB962C8B-B14F-4D97-AF65-F5344CB8AC3E}">
        <p14:creationId xmlns:p14="http://schemas.microsoft.com/office/powerpoint/2010/main" val="33073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7813"/>
            <a:ext cx="8435280" cy="1139825"/>
          </a:xfrm>
        </p:spPr>
        <p:txBody>
          <a:bodyPr>
            <a:normAutofit fontScale="90000"/>
          </a:bodyPr>
          <a:lstStyle/>
          <a:p>
            <a:r>
              <a:rPr lang="hr-HR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Kaprotinske none </a:t>
            </a:r>
            <a:br>
              <a:rPr lang="hr-HR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alt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Nonae Caprotinae</a:t>
            </a:r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r>
              <a:rPr lang="hr-HR" alt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en-GB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00200"/>
            <a:ext cx="5184576" cy="5257800"/>
          </a:xfrm>
        </p:spPr>
        <p:txBody>
          <a:bodyPr>
            <a:normAutofit lnSpcReduction="10000"/>
          </a:bodyPr>
          <a:lstStyle/>
          <a:p>
            <a:r>
              <a:rPr lang="hr-HR" altLang="en-US" dirty="0"/>
              <a:t>7. julija, svetkovina plodnosti </a:t>
            </a:r>
          </a:p>
          <a:p>
            <a:pPr lvl="1"/>
            <a:r>
              <a:rPr lang="hr-HR" altLang="en-US" dirty="0"/>
              <a:t>Posvećena je božici </a:t>
            </a:r>
            <a:r>
              <a:rPr lang="hr-HR" altLang="en-US" i="1" dirty="0"/>
              <a:t>Iuno Caprotina </a:t>
            </a:r>
            <a:r>
              <a:rPr lang="hr-HR" altLang="en-US" dirty="0"/>
              <a:t>ili</a:t>
            </a:r>
            <a:r>
              <a:rPr lang="hr-HR" altLang="en-US" i="1" dirty="0"/>
              <a:t> Lanuvina</a:t>
            </a:r>
          </a:p>
          <a:p>
            <a:pPr lvl="1"/>
            <a:r>
              <a:rPr lang="hr-HR" altLang="en-US" dirty="0"/>
              <a:t>U „Kozjoj močvari” na Marsovom polju žene glume borbu s ropkinjama; maše se bakljama</a:t>
            </a:r>
          </a:p>
          <a:p>
            <a:pPr lvl="1"/>
            <a:r>
              <a:rPr lang="hr-HR" altLang="en-US" dirty="0"/>
              <a:t>Trgaju se grane divlje smokve, a nakon gozbe pod njom, njen sok se prinosi </a:t>
            </a:r>
          </a:p>
          <a:p>
            <a:pPr lvl="1"/>
            <a:r>
              <a:rPr lang="hr-HR" altLang="en-US" dirty="0"/>
              <a:t>Konzuli žrtvuju, vjerojatno kozu </a:t>
            </a:r>
          </a:p>
          <a:p>
            <a:pPr lvl="1"/>
            <a:r>
              <a:rPr lang="hr-HR" altLang="en-US" dirty="0"/>
              <a:t>Jedna djevojka u Lanuviju svake je godine nosila hranu za zmiju u njenoj pećini</a:t>
            </a:r>
          </a:p>
          <a:p>
            <a:pPr lvl="2"/>
            <a:r>
              <a:rPr lang="hr-HR" altLang="en-US" dirty="0"/>
              <a:t>ženski podzemni kult</a:t>
            </a:r>
          </a:p>
        </p:txBody>
      </p:sp>
      <p:pic>
        <p:nvPicPr>
          <p:cNvPr id="81924" name="Picture 4" descr="ju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86173" y="35605"/>
            <a:ext cx="3757827" cy="6832414"/>
          </a:xfr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5982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686800" cy="1052513"/>
          </a:xfrm>
        </p:spPr>
        <p:txBody>
          <a:bodyPr/>
          <a:lstStyle/>
          <a:p>
            <a:pPr eaLnBrk="1" hangingPunct="1"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Neptunalije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Neptunalia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556792"/>
            <a:ext cx="8915400" cy="53062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hr-HR" sz="3200" dirty="0">
                <a:latin typeface="Palatino Linotype" pitchFamily="18" charset="0"/>
              </a:rPr>
              <a:t>23. julija, zaštita kanala za navodnjavanje (?)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Rimski magistrati odlaze u Ostiju, žrtvuju se bikovi i grade kolibice za zaštitu od sunca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ludi Neptunalici</a:t>
            </a:r>
            <a:r>
              <a:rPr lang="hr-HR" sz="2800" dirty="0">
                <a:latin typeface="Palatino Linotype" pitchFamily="18" charset="0"/>
              </a:rPr>
              <a:t> = igre i naumahije kraj hrama Kastora i Poluksa (zaštitnici pomoraca)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Legenda o izdizanju albanskog jezera (</a:t>
            </a:r>
            <a:r>
              <a:rPr lang="hr-HR" sz="2800" i="1" dirty="0">
                <a:latin typeface="Palatino Linotype" pitchFamily="18" charset="0"/>
              </a:rPr>
              <a:t>Lacus Albanus</a:t>
            </a:r>
            <a:r>
              <a:rPr lang="hr-HR" sz="2800" dirty="0">
                <a:latin typeface="Palatino Linotype" pitchFamily="18" charset="0"/>
              </a:rPr>
              <a:t>, u vulkanskom krateru)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=&gt; skrenuli ga na polja da ne otekne u more </a:t>
            </a:r>
          </a:p>
          <a:p>
            <a:pPr lvl="2">
              <a:lnSpc>
                <a:spcPct val="90000"/>
              </a:lnSpc>
              <a:defRPr/>
            </a:pPr>
            <a:r>
              <a:rPr lang="hr-HR" sz="2500" dirty="0">
                <a:latin typeface="Palatino Linotype" pitchFamily="18" charset="0"/>
              </a:rPr>
              <a:t>inače bi izgubili u ratu od Vejana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Na taj datum počinje doba pasjih vrućina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 zvijezda Velikog Psa – Sirius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“Tko se tada rodi, neće umrijeti u moru” (Ciceron)</a:t>
            </a:r>
            <a:endParaRPr lang="hr-HR" sz="28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1989138"/>
            <a:ext cx="3995936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Apolon</a:t>
            </a:r>
          </a:p>
        </p:txBody>
      </p:sp>
      <p:pic>
        <p:nvPicPr>
          <p:cNvPr id="4099" name="Picture 4" descr="Belvedere_Apoll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16463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0"/>
            <a:ext cx="700546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Apollō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8207" y="1457102"/>
            <a:ext cx="7352105" cy="5400898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Palatino Linotype" pitchFamily="18" charset="0"/>
              </a:rPr>
              <a:t>Jedini bog preuzet s grč. imenom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Sin Jupitera i Latone, blizanac Dijane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Bog: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liječništva (i kuge: Pean), očišćenja za sva tjelesna i duševna okaljanja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proroštva; zaštitnik kolonizacije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muške ljepote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glazbe i umjetnosti (vođa Muza)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svjetla (sunca: Feb – </a:t>
            </a:r>
            <a:r>
              <a:rPr lang="hr-HR" altLang="en-US" i="1" dirty="0">
                <a:latin typeface="Palatino Linotype" pitchFamily="18" charset="0"/>
              </a:rPr>
              <a:t>Phoebus</a:t>
            </a:r>
            <a:r>
              <a:rPr lang="hr-HR" altLang="en-US" dirty="0">
                <a:latin typeface="Palatino Linotype" pitchFamily="18" charset="0"/>
              </a:rPr>
              <a:t>)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Zaštitni su mu znak luk i strijela te lira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Sveta mu je biljka lovor (Dafne), a životinja gavran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B49F6-3FA5-4300-8F4F-949041420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8" b="98291" l="7117" r="89858">
                        <a14:foregroundMark x1="61922" y1="12320" x2="67972" y2="13129"/>
                        <a14:foregroundMark x1="63523" y1="8094" x2="69039" y2="11871"/>
                        <a14:foregroundMark x1="69929" y1="2608" x2="80427" y2="8273"/>
                        <a14:foregroundMark x1="80427" y1="8273" x2="80605" y2="8723"/>
                        <a14:foregroundMark x1="61922" y1="6655" x2="61922" y2="7464"/>
                        <a14:foregroundMark x1="86655" y1="10881" x2="86299" y2="10252"/>
                        <a14:foregroundMark x1="7295" y1="60791" x2="15658" y2="58004"/>
                        <a14:foregroundMark x1="8185" y1="95234" x2="41993" y2="98291"/>
                        <a14:foregroundMark x1="32918" y1="89388" x2="36833" y2="88040"/>
                        <a14:foregroundMark x1="31317" y1="81565" x2="30427" y2="80126"/>
                        <a14:foregroundMark x1="61922" y1="11511" x2="61922" y2="11691"/>
                        <a14:foregroundMark x1="59075" y1="13129" x2="60320" y2="13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6176" y="188640"/>
            <a:ext cx="3426249" cy="6779340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E90510-EDF6-4359-BD29-B17DDC29FC09}"/>
              </a:ext>
            </a:extLst>
          </p:cNvPr>
          <p:cNvSpPr txBox="1"/>
          <p:nvPr/>
        </p:nvSpPr>
        <p:spPr>
          <a:xfrm>
            <a:off x="5076056" y="85674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G.L. Bernini: </a:t>
            </a:r>
            <a:r>
              <a:rPr lang="hr-HR" i="1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Apolon i Dafne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924" y="332656"/>
            <a:ext cx="5232152" cy="960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Nadimci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8604448" cy="530120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b="1" i="1" dirty="0">
                <a:latin typeface="Palatino Linotype" pitchFamily="18" charset="0"/>
              </a:rPr>
              <a:t>Culicarius</a:t>
            </a:r>
            <a:r>
              <a:rPr lang="hr-HR" altLang="en-US" dirty="0">
                <a:latin typeface="Palatino Linotype" pitchFamily="18" charset="0"/>
              </a:rPr>
              <a:t> = koji tjera mušice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i="1" dirty="0">
                <a:latin typeface="Palatino Linotype" pitchFamily="18" charset="0"/>
              </a:rPr>
              <a:t>Medicus</a:t>
            </a:r>
            <a:r>
              <a:rPr lang="hr-HR" altLang="en-US" dirty="0">
                <a:latin typeface="Palatino Linotype" pitchFamily="18" charset="0"/>
              </a:rPr>
              <a:t> = liječnik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i="1" dirty="0">
                <a:latin typeface="Palatino Linotype" pitchFamily="18" charset="0"/>
              </a:rPr>
              <a:t>Averruncus</a:t>
            </a:r>
            <a:r>
              <a:rPr lang="hr-HR" altLang="en-US" dirty="0">
                <a:latin typeface="Palatino Linotype" pitchFamily="18" charset="0"/>
              </a:rPr>
              <a:t> = koji odvraća zlo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i="1" dirty="0">
                <a:latin typeface="Palatino Linotype" pitchFamily="18" charset="0"/>
              </a:rPr>
              <a:t>Caelispex</a:t>
            </a:r>
            <a:r>
              <a:rPr lang="hr-HR" altLang="en-US" dirty="0">
                <a:latin typeface="Palatino Linotype" pitchFamily="18" charset="0"/>
              </a:rPr>
              <a:t> = koji gleda nebo (ili Celij)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Prema svetištima: </a:t>
            </a:r>
          </a:p>
          <a:p>
            <a:pPr lvl="1">
              <a:lnSpc>
                <a:spcPct val="90000"/>
              </a:lnSpc>
            </a:pPr>
            <a:r>
              <a:rPr lang="hr-HR" altLang="en-US" b="1" dirty="0">
                <a:latin typeface="Palatino Linotype" pitchFamily="18" charset="0"/>
              </a:rPr>
              <a:t>pit(ij)ski </a:t>
            </a:r>
            <a:r>
              <a:rPr lang="hr-HR" altLang="en-US" dirty="0">
                <a:latin typeface="Palatino Linotype" pitchFamily="18" charset="0"/>
              </a:rPr>
              <a:t>(Delfi) </a:t>
            </a:r>
          </a:p>
          <a:p>
            <a:pPr lvl="1">
              <a:lnSpc>
                <a:spcPct val="90000"/>
              </a:lnSpc>
            </a:pPr>
            <a:r>
              <a:rPr lang="hr-HR" altLang="en-US" b="1" dirty="0">
                <a:latin typeface="Palatino Linotype" pitchFamily="18" charset="0"/>
              </a:rPr>
              <a:t>delski</a:t>
            </a:r>
            <a:r>
              <a:rPr lang="hr-HR" altLang="en-US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b="1" dirty="0">
                <a:latin typeface="Palatino Linotype" pitchFamily="18" charset="0"/>
              </a:rPr>
              <a:t>likijski</a:t>
            </a:r>
            <a:r>
              <a:rPr lang="hr-HR" altLang="en-US" dirty="0">
                <a:latin typeface="Palatino Linotype" pitchFamily="18" charset="0"/>
              </a:rPr>
              <a:t> (možda znači “vučji” 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hr-HR" altLang="en-US" dirty="0">
                <a:latin typeface="Palatino Linotype" pitchFamily="18" charset="0"/>
              </a:rPr>
              <a:t>	ili “svjetlosni”)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Palatino Linotype" pitchFamily="18" charset="0"/>
              </a:rPr>
              <a:t>Smintej</a:t>
            </a:r>
            <a:r>
              <a:rPr lang="hr-HR" altLang="en-US" dirty="0">
                <a:latin typeface="Palatino Linotype" pitchFamily="18" charset="0"/>
              </a:rPr>
              <a:t> = ubojica miševa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Palatino Linotype" pitchFamily="18" charset="0"/>
              </a:rPr>
              <a:t>Loksija</a:t>
            </a:r>
            <a:r>
              <a:rPr lang="hr-HR" altLang="en-US" dirty="0">
                <a:latin typeface="Palatino Linotype" pitchFamily="18" charset="0"/>
              </a:rPr>
              <a:t> = “onaj koji šepa /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en-US" dirty="0">
                <a:latin typeface="Palatino Linotype" pitchFamily="18" charset="0"/>
              </a:rPr>
              <a:t>	govori tajnovito?”</a:t>
            </a:r>
          </a:p>
        </p:txBody>
      </p:sp>
      <p:pic>
        <p:nvPicPr>
          <p:cNvPr id="16388" name="Picture 4" descr="366px-Apollo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5" b="98182" l="5191" r="99454">
                        <a14:foregroundMark x1="16940" y1="98909" x2="7650" y2="67636"/>
                        <a14:foregroundMark x1="7650" y1="67636" x2="5464" y2="37091"/>
                        <a14:foregroundMark x1="5464" y1="37091" x2="14481" y2="5818"/>
                        <a14:foregroundMark x1="14481" y1="5818" x2="17486" y2="1455"/>
                        <a14:foregroundMark x1="94262" y1="2909" x2="99454" y2="13091"/>
                        <a14:foregroundMark x1="77322" y1="5455" x2="87978" y2="17818"/>
                        <a14:foregroundMark x1="87978" y1="17818" x2="92896" y2="34545"/>
                        <a14:foregroundMark x1="92896" y1="34545" x2="87705" y2="72364"/>
                        <a14:foregroundMark x1="87705" y1="72364" x2="85246" y2="77818"/>
                        <a14:foregroundMark x1="98361" y1="74909" x2="95082" y2="90545"/>
                        <a14:foregroundMark x1="95082" y1="90545" x2="91530" y2="98182"/>
                        <a14:foregroundMark x1="78962" y1="76000" x2="60383" y2="95636"/>
                        <a14:foregroundMark x1="60383" y1="95636" x2="49180" y2="97818"/>
                        <a14:foregroundMark x1="49180" y1="97818" x2="36339" y2="94909"/>
                        <a14:foregroundMark x1="36339" y1="94909" x2="25683" y2="84364"/>
                        <a14:foregroundMark x1="25683" y1="84364" x2="19126" y2="69455"/>
                        <a14:foregroundMark x1="19126" y1="69455" x2="16667" y2="36000"/>
                        <a14:foregroundMark x1="16667" y1="36000" x2="21038" y2="17091"/>
                        <a14:foregroundMark x1="21038" y1="17091" x2="36066" y2="4000"/>
                        <a14:foregroundMark x1="63388" y1="94545" x2="72131" y2="84727"/>
                        <a14:foregroundMark x1="72131" y1="84727" x2="74863" y2="83273"/>
                        <a14:foregroundMark x1="82514" y1="84364" x2="83060" y2="81818"/>
                        <a14:foregroundMark x1="19672" y1="18182" x2="13661" y2="32727"/>
                        <a14:foregroundMark x1="13661" y1="32727" x2="15847" y2="71636"/>
                        <a14:foregroundMark x1="15847" y1="71636" x2="32787" y2="94545"/>
                        <a14:foregroundMark x1="32787" y1="94545" x2="33060" y2="97091"/>
                        <a14:foregroundMark x1="6011" y1="66182" x2="5191" y2="29818"/>
                        <a14:foregroundMark x1="6011" y1="28727" x2="9290" y2="14182"/>
                        <a14:foregroundMark x1="9290" y1="14182" x2="16120" y2="2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3950" y="3694113"/>
            <a:ext cx="4210050" cy="3163887"/>
          </a:xfrm>
          <a:noFill/>
          <a:effectLst>
            <a:outerShdw dist="35921" dir="2700000" algn="ctr" rotWithShape="0">
              <a:srgbClr val="808080"/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766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568952" cy="594928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800" dirty="0">
                <a:latin typeface="Palatino Linotype" pitchFamily="18" charset="0"/>
              </a:rPr>
              <a:t>Podrijetlo Apolona je bliskoistočno (naklonost Troji) </a:t>
            </a:r>
          </a:p>
          <a:p>
            <a:pPr lvl="1" eaLnBrk="1" hangingPunct="1"/>
            <a:r>
              <a:rPr lang="hr-HR" altLang="en-US" sz="2600" dirty="0">
                <a:latin typeface="Palatino Linotype" pitchFamily="18" charset="0"/>
              </a:rPr>
              <a:t>U Grčkoj vrlo važan; u mik. doba samo Pean</a:t>
            </a:r>
          </a:p>
          <a:p>
            <a:pPr eaLnBrk="1" hangingPunct="1"/>
            <a:r>
              <a:rPr lang="hr-HR" altLang="en-US" sz="2800" dirty="0">
                <a:latin typeface="Palatino Linotype" pitchFamily="18" charset="0"/>
              </a:rPr>
              <a:t>U Rim je uvezen iz Grčke u vrijeme Tarkvinija Oholog (najkasnije 496.pr.Kr.) zajedno sa sibilinskim knjigama </a:t>
            </a:r>
          </a:p>
          <a:p>
            <a:pPr lvl="1" eaLnBrk="1" hangingPunct="1"/>
            <a:r>
              <a:rPr lang="hr-HR" altLang="en-US" sz="2600" dirty="0">
                <a:latin typeface="Palatino Linotype" pitchFamily="18" charset="0"/>
              </a:rPr>
              <a:t>kao liječnik i prorok 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August ga je posebno štovao kao boga Julijevaca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posvetio mu dio ratnog plijena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sagradio novi hram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osnovao mu igre u Akciju svake pete godine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posvetio Stoljetne igre njemu i Dijani</a:t>
            </a:r>
          </a:p>
        </p:txBody>
      </p:sp>
    </p:spTree>
    <p:extLst>
      <p:ext uri="{BB962C8B-B14F-4D97-AF65-F5344CB8AC3E}">
        <p14:creationId xmlns:p14="http://schemas.microsoft.com/office/powerpoint/2010/main" val="25899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836</TotalTime>
  <Words>1381</Words>
  <Application>Microsoft Office PowerPoint</Application>
  <PresentationFormat>On-screen Show (4:3)</PresentationFormat>
  <Paragraphs>189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Palatino Linotype</vt:lpstr>
      <vt:lpstr>Tahoma</vt:lpstr>
      <vt:lpstr>Times New Roman</vt:lpstr>
      <vt:lpstr>Wingdings 2</vt:lpstr>
      <vt:lpstr>Flow</vt:lpstr>
      <vt:lpstr>Iulius</vt:lpstr>
      <vt:lpstr>Izvorno mu je ime Quin(c)tilis   preimenovan u čast Juliju Cezaru</vt:lpstr>
      <vt:lpstr>Igre u čast Apolonu         (Ludi Apollinares)</vt:lpstr>
      <vt:lpstr>Kaprotinske none   (Nonae Caprotinae) </vt:lpstr>
      <vt:lpstr>Neptunalije (Neptunalia)</vt:lpstr>
      <vt:lpstr>Apolon</vt:lpstr>
      <vt:lpstr>Apollō</vt:lpstr>
      <vt:lpstr>Nadimci</vt:lpstr>
      <vt:lpstr>PowerPoint Presentation</vt:lpstr>
      <vt:lpstr>Svetišta</vt:lpstr>
      <vt:lpstr>Usporednice</vt:lpstr>
      <vt:lpstr>Proročišta u Grčkoj</vt:lpstr>
      <vt:lpstr>Proricanje</vt:lpstr>
      <vt:lpstr>Auguri</vt:lpstr>
      <vt:lpstr>Haruspici</vt:lpstr>
      <vt:lpstr>Kumska Sibila</vt:lpstr>
      <vt:lpstr>Praznovjerje</vt:lpstr>
      <vt:lpstr>Muze </vt:lpstr>
      <vt:lpstr>Asklepije / Eskulap</vt:lpstr>
      <vt:lpstr>Mitovi o Apolonu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Iulius</dc:title>
  <dc:creator>Maja</dc:creator>
  <cp:lastModifiedBy>mrmat</cp:lastModifiedBy>
  <cp:revision>44</cp:revision>
  <dcterms:created xsi:type="dcterms:W3CDTF">2015-04-07T14:01:40Z</dcterms:created>
  <dcterms:modified xsi:type="dcterms:W3CDTF">2024-11-11T21:47:09Z</dcterms:modified>
</cp:coreProperties>
</file>