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73" r:id="rId5"/>
    <p:sldId id="272" r:id="rId6"/>
    <p:sldId id="270" r:id="rId7"/>
    <p:sldId id="271" r:id="rId8"/>
    <p:sldId id="274" r:id="rId9"/>
    <p:sldId id="275" r:id="rId10"/>
    <p:sldId id="276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11.3.2021.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1993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Znanost o medijima, komunikacija i masovna komunikacija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549" y="2485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Maletzekova</a:t>
            </a:r>
            <a:r>
              <a:rPr lang="hr-HR" dirty="0">
                <a:solidFill>
                  <a:schemeClr val="tx2"/>
                </a:solidFill>
              </a:rPr>
              <a:t> shema masovne komunikacije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8144191" cy="435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9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Znanost o medijima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Znanost o medijima bavi se procesom komunikacije u javnosti =&gt; javna komunikacija koja se odvija posredstvom masovnih medija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Što su masovni mediji?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Medij</a:t>
            </a:r>
            <a:r>
              <a:rPr lang="hr-HR" dirty="0">
                <a:solidFill>
                  <a:schemeClr val="tx2"/>
                </a:solidFill>
              </a:rPr>
              <a:t> je u svojem prvom </a:t>
            </a:r>
            <a:r>
              <a:rPr lang="pl-PL" dirty="0">
                <a:solidFill>
                  <a:schemeClr val="tx2"/>
                </a:solidFill>
              </a:rPr>
              <a:t>značenju (u jednini) posrednik, onaj putem kojega se prenosi komunikacija =&gt; papir, film, usb stick ....</a:t>
            </a:r>
          </a:p>
          <a:p>
            <a:endParaRPr lang="hr-HR" b="1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Masovni mediji </a:t>
            </a:r>
            <a:r>
              <a:rPr lang="hr-HR" dirty="0">
                <a:solidFill>
                  <a:schemeClr val="tx2"/>
                </a:solidFill>
              </a:rPr>
              <a:t>su institucije koje zadovoljavaju potrebu društva za javnom komunikacijom u kojoj mogu sudjelovati svi pripadnici društva. U širem smislu =&gt; masovni mediji su istovremeno komunikacijski oblici/proizvodi, institucije i kulturne formacije.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Masovna komunikacija </a:t>
            </a:r>
            <a:r>
              <a:rPr lang="hr-HR" dirty="0">
                <a:solidFill>
                  <a:schemeClr val="tx2"/>
                </a:solidFill>
              </a:rPr>
              <a:t>kao društveni proces i potreba institucionalizirana je u masovnim medijima.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Medijski sustav </a:t>
            </a:r>
            <a:r>
              <a:rPr lang="hr-HR" dirty="0">
                <a:solidFill>
                  <a:schemeClr val="tx2"/>
                </a:solidFill>
              </a:rPr>
              <a:t>čine medijske institucije i on se razvija pod utjecajem društvenih struktura i kulture te nastavno temeljem normativnih očekivanja ugrađenih u zakonodavni okvir kojim je reguliran medijski sustav (na primjer, različita očekivanja od </a:t>
            </a:r>
            <a:r>
              <a:rPr lang="pl-PL" dirty="0">
                <a:solidFill>
                  <a:schemeClr val="tx2"/>
                </a:solidFill>
              </a:rPr>
              <a:t>sadržaja emitiranog programa za javne i komercijalne televizije te za tisak).</a:t>
            </a: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Masovni mediji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001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Svim masovnim medijima zajedničke su sljedeće karakteristike: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Proizvodnja i distribucija simboličkih sadržaja – informacije, ideje, kultura, znanje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Kanali za međusobno odnošenje ljudi – pošiljaoci i primaoci, pripadnici publike međusobno, prema društvu i njegovim institucijama (obitelj, obrazovanje, religija, politika itd.)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Mediji djeluju u javnoj sferi kao komunikacijska infrastruktura za </a:t>
            </a:r>
            <a:r>
              <a:rPr lang="hr-HR" dirty="0">
                <a:solidFill>
                  <a:schemeClr val="tx2"/>
                </a:solidFill>
              </a:rPr>
              <a:t>javnost i javno mnijenje (</a:t>
            </a:r>
            <a:r>
              <a:rPr lang="hr-HR" i="1" dirty="0">
                <a:solidFill>
                  <a:schemeClr val="tx2"/>
                </a:solidFill>
              </a:rPr>
              <a:t>internet kao novi medij uključuje i privatnu komunikaciju koja nije regulirana</a:t>
            </a:r>
            <a:r>
              <a:rPr lang="hr-HR" dirty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Sudjelovanje je dobrovoljno, u slobodno vrijeme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Mediji su formalno bez moći – nemaju definirane formalne hijerarhijske veze između proizvođača poruka i publike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Organizacija je profesionalizirana, povezana s tržištem i industrijom, </a:t>
            </a:r>
            <a:r>
              <a:rPr lang="hr-HR" dirty="0">
                <a:solidFill>
                  <a:schemeClr val="tx2"/>
                </a:solidFill>
              </a:rPr>
              <a:t>ovisi o plaćenom radu, tehnologiji i financiranju (</a:t>
            </a:r>
            <a:r>
              <a:rPr lang="hr-HR" i="1" dirty="0">
                <a:solidFill>
                  <a:schemeClr val="tx2"/>
                </a:solidFill>
              </a:rPr>
              <a:t>kod interneta uglavnom nije riječ o birokratskim organizacijama, iako se i tu sve više razbija iluzija nekomercijalnosti i slobode</a:t>
            </a:r>
            <a:r>
              <a:rPr lang="hr-HR" dirty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Uvijek su u određenom odnosu s državom i vlašću, ovisno o obliku političkog uređenja</a:t>
            </a: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Masovni mediji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001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Masovne medije razlikujemo prema: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Vrsti =&gt;knjiga, tisak (novine), film, radio, televizija, nosači zvuka ili slike (CD, USB)</a:t>
            </a:r>
          </a:p>
          <a:p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r>
              <a:rPr lang="hr-HR" dirty="0">
                <a:solidFill>
                  <a:schemeClr val="tx2"/>
                </a:solidFill>
              </a:rPr>
              <a:t>Prema geografskoj razini i dosegu =&gt; lokalni, nacionalni, međunarodni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Prema obliku vlasništva =&gt; privatni, javni i </a:t>
            </a:r>
            <a:r>
              <a:rPr lang="hr-HR" dirty="0" err="1">
                <a:solidFill>
                  <a:schemeClr val="tx2"/>
                </a:solidFill>
              </a:rPr>
              <a:t>community</a:t>
            </a:r>
            <a:r>
              <a:rPr lang="hr-HR" dirty="0">
                <a:solidFill>
                  <a:schemeClr val="tx2"/>
                </a:solidFill>
              </a:rPr>
              <a:t> (mediji trećeg sektora – neprofitni)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Prema bliskosti dominantnom mišljenju i kulturi =&gt; </a:t>
            </a:r>
            <a:r>
              <a:rPr lang="hr-HR" dirty="0" err="1">
                <a:solidFill>
                  <a:schemeClr val="tx2"/>
                </a:solidFill>
              </a:rPr>
              <a:t>mainstream</a:t>
            </a:r>
            <a:r>
              <a:rPr lang="hr-HR" dirty="0">
                <a:solidFill>
                  <a:schemeClr val="tx2"/>
                </a:solidFill>
              </a:rPr>
              <a:t> ili alternativni mediji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Masovnim medijima istovremeno možemo smatrati: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</a:rPr>
              <a:t>Kulturne formacije (medijski sustav društva)</a:t>
            </a: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</a:rPr>
              <a:t>Institucije i organizacije (HRT, HANZA, </a:t>
            </a:r>
            <a:r>
              <a:rPr lang="hr-HR" dirty="0" err="1">
                <a:solidFill>
                  <a:schemeClr val="tx2"/>
                </a:solidFill>
              </a:rPr>
              <a:t>Styria</a:t>
            </a:r>
            <a:r>
              <a:rPr lang="hr-HR" dirty="0">
                <a:solidFill>
                  <a:schemeClr val="tx2"/>
                </a:solidFill>
              </a:rPr>
              <a:t>, WAZ, RTL itd.)</a:t>
            </a: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</a:rPr>
              <a:t>Komunikacijske proizvode (novine, film, emisija …)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Medijski sustavi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Medijski sustav </a:t>
            </a:r>
            <a:r>
              <a:rPr lang="hr-HR" dirty="0">
                <a:solidFill>
                  <a:schemeClr val="tx2"/>
                </a:solidFill>
              </a:rPr>
              <a:t>je skup svih masovnih medija u određenoj državi ili</a:t>
            </a:r>
          </a:p>
          <a:p>
            <a:r>
              <a:rPr lang="hr-HR" dirty="0">
                <a:solidFill>
                  <a:schemeClr val="tx2"/>
                </a:solidFill>
              </a:rPr>
              <a:t>na nekom teritoriju =&gt; medijski sustav prvenstveno je nacionalan (definiran</a:t>
            </a:r>
          </a:p>
          <a:p>
            <a:r>
              <a:rPr lang="hr-HR" dirty="0">
                <a:solidFill>
                  <a:schemeClr val="tx2"/>
                </a:solidFill>
              </a:rPr>
              <a:t>i ograničen granicama države u kojoj se razvija)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Medijski sustav sadrži različite medijske sektore koji obuhvaćaju različite tipove medijskih organizacija: izdavaštvo, televiziju, radio, filmsku </a:t>
            </a:r>
            <a:r>
              <a:rPr lang="pl-PL" dirty="0">
                <a:solidFill>
                  <a:schemeClr val="tx2"/>
                </a:solidFill>
              </a:rPr>
              <a:t>industriju. </a:t>
            </a:r>
          </a:p>
          <a:p>
            <a:endParaRPr lang="pl-PL" dirty="0">
              <a:solidFill>
                <a:schemeClr val="tx2"/>
              </a:solidFill>
            </a:endParaRPr>
          </a:p>
          <a:p>
            <a:r>
              <a:rPr lang="pl-PL" dirty="0">
                <a:solidFill>
                  <a:schemeClr val="tx2"/>
                </a:solidFill>
              </a:rPr>
              <a:t>Na trećoj razini je pojedinačno medijsko poduzeće ili korporacija (HANZA, WAZ, itd.)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Na četvrtoj su razini medijski proizvodi koje proizvode medijske kompanije (neki crtić, određene novine, televizijska emisija)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6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Mediji kao institucija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/>
                </a:solidFill>
              </a:rPr>
              <a:t>Institucije</a:t>
            </a:r>
            <a:r>
              <a:rPr lang="hr-HR" dirty="0">
                <a:solidFill>
                  <a:schemeClr val="tx2"/>
                </a:solidFill>
              </a:rPr>
              <a:t> =&gt;  sustav međusobno povezanih normi čija je funkcija zadovoljavanje bitnih ljudskih potreba na društveno reguliran način (institucije mogu biti organizacije (npr. sveučilište) ili normativni sustav (npr. institucija braka).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u="sng" dirty="0">
                <a:solidFill>
                  <a:schemeClr val="tx2"/>
                </a:solidFill>
              </a:rPr>
              <a:t>Institucija nastaje </a:t>
            </a:r>
            <a:r>
              <a:rPr lang="hr-HR" dirty="0">
                <a:solidFill>
                  <a:schemeClr val="tx2"/>
                </a:solidFill>
              </a:rPr>
              <a:t>kad neka društvena praksa stalnim ponavljanjem u vremenu postigne stabilnu formu, vidljivu strukturu i skup funkcija povezanih s društvenim očekivanjima. </a:t>
            </a:r>
          </a:p>
          <a:p>
            <a:endParaRPr lang="hr-HR" b="1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Institucije masovnih medija </a:t>
            </a:r>
            <a:r>
              <a:rPr lang="hr-HR" dirty="0">
                <a:solidFill>
                  <a:schemeClr val="tx2"/>
                </a:solidFill>
              </a:rPr>
              <a:t>proizvode i distribuiraju simbolička dobra koja su fiksirana na medij i mogu se reproducirati neograničen broj puta.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Koju potrebu ispunjava institucija masovnih medija? =&gt; potrebu za javnom (masovnom) komunikacijom!</a:t>
            </a: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hr-HR" dirty="0">
                <a:solidFill>
                  <a:schemeClr val="tx2"/>
                </a:solidFill>
              </a:rPr>
              <a:t>Masovna komunikacija je djelatnost koja se institucionalizira u masovnim medijima. Mediji tako nastaju kao društvene institucije koje utjelovljuju </a:t>
            </a:r>
            <a:r>
              <a:rPr lang="pl-PL" dirty="0">
                <a:solidFill>
                  <a:schemeClr val="tx2"/>
                </a:solidFill>
              </a:rPr>
              <a:t>vrijednosti i norme povezane s društvenim potrebama za komunikacijom </a:t>
            </a:r>
            <a:r>
              <a:rPr lang="hr-HR" dirty="0">
                <a:solidFill>
                  <a:schemeClr val="tx2"/>
                </a:solidFill>
              </a:rPr>
              <a:t>koje zadovoljavaju</a:t>
            </a:r>
            <a:r>
              <a:rPr lang="hr-HR" dirty="0"/>
              <a:t>.</a:t>
            </a: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1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Proizvodi komunikacije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Institucije masovnih medija proizvode i distribuiraju simbolička dobra koja su fiksirana na medij i mogu se reproducirati neograničen broj puta; proizvodi i sadržaji masovnih medija namijenjeni su prodaji (</a:t>
            </a:r>
            <a:r>
              <a:rPr lang="hr-HR" dirty="0" err="1">
                <a:solidFill>
                  <a:schemeClr val="tx2"/>
                </a:solidFill>
              </a:rPr>
              <a:t>komodifikacija</a:t>
            </a:r>
            <a:r>
              <a:rPr lang="hr-HR" dirty="0">
                <a:solidFill>
                  <a:schemeClr val="tx2"/>
                </a:solidFill>
              </a:rPr>
              <a:t>) i dostupni su svim pripadnicima društva.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Mediji su vezani uz javnu komunikaciju =&gt; javna sfera =&gt; javnost!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Napomena: Zbog svog komunikacijskog i organizacijskog karaktera Internet neki autori ne </a:t>
            </a:r>
            <a:r>
              <a:rPr lang="hr-HR">
                <a:solidFill>
                  <a:schemeClr val="tx2"/>
                </a:solidFill>
              </a:rPr>
              <a:t>ubrajaju  </a:t>
            </a:r>
            <a:r>
              <a:rPr lang="hr-HR" dirty="0">
                <a:solidFill>
                  <a:schemeClr val="tx2"/>
                </a:solidFill>
              </a:rPr>
              <a:t>u </a:t>
            </a:r>
            <a:r>
              <a:rPr lang="hr-HR" i="1" dirty="0">
                <a:solidFill>
                  <a:schemeClr val="tx2"/>
                </a:solidFill>
              </a:rPr>
              <a:t>masovne </a:t>
            </a:r>
            <a:r>
              <a:rPr lang="hr-HR" dirty="0">
                <a:solidFill>
                  <a:schemeClr val="tx2"/>
                </a:solidFill>
              </a:rPr>
              <a:t>medije – proizvodnja proizvoda nije institucionalizirana kao kod masovnih medija, proizvodi nisu nužno </a:t>
            </a:r>
            <a:r>
              <a:rPr lang="hr-HR" dirty="0" err="1">
                <a:solidFill>
                  <a:schemeClr val="tx2"/>
                </a:solidFill>
              </a:rPr>
              <a:t>komodificirani</a:t>
            </a:r>
            <a:r>
              <a:rPr lang="hr-HR" dirty="0">
                <a:solidFill>
                  <a:schemeClr val="tx2"/>
                </a:solidFill>
              </a:rPr>
              <a:t>, </a:t>
            </a:r>
            <a:r>
              <a:rPr lang="pl-PL" dirty="0">
                <a:solidFill>
                  <a:schemeClr val="tx2"/>
                </a:solidFill>
              </a:rPr>
              <a:t>tj. namijenjeni prodaji, a komunikacija nije samo jednosmjerna nego je i </a:t>
            </a:r>
            <a:r>
              <a:rPr lang="hr-HR" dirty="0">
                <a:solidFill>
                  <a:schemeClr val="tx2"/>
                </a:solidFill>
              </a:rPr>
              <a:t>interaktivna.</a:t>
            </a: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5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Masovna komunikacija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zh-CN" dirty="0">
                <a:solidFill>
                  <a:schemeClr val="tx2"/>
                </a:solidFill>
              </a:rPr>
              <a:t>Onaj oblik komunikacije koji se posreduje disperzivnoj publici putem javnih izjava (primatelji nisu ograničeni brojem niti su personalno definirani), tehničkim sredstvima (medijima), indirektno (među akterima u komunikaciji postoji prostorna, vremenska ili prostorno-vremenska distanca) i jednostrana (bez zamjene uloga između onoga tko odašilje i onoga tko prima poruku).</a:t>
            </a: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hr-HR" altLang="zh-CN" dirty="0">
                <a:solidFill>
                  <a:schemeClr val="tx2"/>
                </a:solidFill>
                <a:cs typeface="Arial" pitchFamily="34" charset="0"/>
              </a:rPr>
              <a:t>Ova definicija je ograničena na tradicionalne medije (radio, tisak i televizija) i ne vrijedi za tzv. nove medije =&gt; kod novih medija postoji velika razina interaktivnosti, gubi se jasna distinkcija između „onoga tko odašilje i onoga tko prima poruku” i dolazi do sve naglašenije forme </a:t>
            </a:r>
            <a:r>
              <a:rPr lang="hr-HR" altLang="zh-CN" dirty="0" err="1">
                <a:solidFill>
                  <a:schemeClr val="tx2"/>
                </a:solidFill>
                <a:cs typeface="Arial" pitchFamily="34" charset="0"/>
              </a:rPr>
              <a:t>interpersonalne</a:t>
            </a:r>
            <a:r>
              <a:rPr lang="hr-HR" altLang="zh-CN" dirty="0">
                <a:solidFill>
                  <a:schemeClr val="tx2"/>
                </a:solidFill>
                <a:cs typeface="Arial" pitchFamily="34" charset="0"/>
              </a:rPr>
              <a:t> komunikacije. </a:t>
            </a: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hr-HR" dirty="0">
                <a:solidFill>
                  <a:schemeClr val="tx2"/>
                </a:solidFill>
              </a:rPr>
              <a:t>Formula javne komunikacije </a:t>
            </a:r>
            <a:r>
              <a:rPr lang="hr-HR" dirty="0" err="1">
                <a:solidFill>
                  <a:schemeClr val="tx2"/>
                </a:solidFill>
              </a:rPr>
              <a:t>Harolda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Lasswella</a:t>
            </a:r>
            <a:r>
              <a:rPr lang="hr-HR" dirty="0">
                <a:solidFill>
                  <a:schemeClr val="tx2"/>
                </a:solidFill>
              </a:rPr>
              <a:t> (1948): tko kaže, što kaže, kojim kanalom, kome govori, s kojim učinkom</a:t>
            </a: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r>
              <a:rPr lang="hr-HR" altLang="zh-CN" dirty="0">
                <a:solidFill>
                  <a:schemeClr val="tx2"/>
                </a:solidFill>
                <a:cs typeface="Arial" pitchFamily="34" charset="0"/>
              </a:rPr>
              <a:t>Modeli komunikacije =&gt;  </a:t>
            </a:r>
            <a:r>
              <a:rPr lang="hr-HR" dirty="0" err="1">
                <a:solidFill>
                  <a:schemeClr val="tx2"/>
                </a:solidFill>
              </a:rPr>
              <a:t>Shannon-Weaver</a:t>
            </a:r>
            <a:r>
              <a:rPr lang="hr-HR" dirty="0">
                <a:solidFill>
                  <a:schemeClr val="tx2"/>
                </a:solidFill>
              </a:rPr>
              <a:t> (1948.), </a:t>
            </a:r>
            <a:r>
              <a:rPr lang="hr-HR" dirty="0" err="1">
                <a:solidFill>
                  <a:schemeClr val="tx2"/>
                </a:solidFill>
              </a:rPr>
              <a:t>Schrammov</a:t>
            </a:r>
            <a:r>
              <a:rPr lang="hr-HR" dirty="0">
                <a:solidFill>
                  <a:schemeClr val="tx2"/>
                </a:solidFill>
              </a:rPr>
              <a:t> model …</a:t>
            </a: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Kompleksni komunikacijski model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237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3" descr="C_I_Page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010" y="950718"/>
            <a:ext cx="8640082" cy="575705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03580" y="2906639"/>
            <a:ext cx="1584325" cy="1944688"/>
          </a:xfrm>
          <a:prstGeom prst="roundRect">
            <a:avLst>
              <a:gd name="adj" fmla="val 1142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</a:rPr>
              <a:t>Prethodna iskustva, znanje, osjećaji, stavovi, navike itd..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1797" y="2336070"/>
            <a:ext cx="1439862" cy="288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</a:rPr>
              <a:t>Pošiljatelj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0431" y="4949095"/>
            <a:ext cx="1439862" cy="6492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200" b="1" dirty="0">
                <a:solidFill>
                  <a:schemeClr val="bg1"/>
                </a:solidFill>
              </a:rPr>
              <a:t>Poruka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96993" y="2544953"/>
            <a:ext cx="3311525" cy="288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900" b="1" dirty="0">
                <a:solidFill>
                  <a:schemeClr val="bg1"/>
                </a:solidFill>
              </a:rPr>
              <a:t>(verbalni &amp; neverbalni)</a:t>
            </a:r>
            <a:endParaRPr lang="it-IT" sz="19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78042" y="4373632"/>
            <a:ext cx="1439862" cy="2159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</a:rPr>
              <a:t>kodiranje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40795" y="3656432"/>
            <a:ext cx="1728787" cy="4318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200" b="1" dirty="0">
                <a:solidFill>
                  <a:schemeClr val="bg1"/>
                </a:solidFill>
              </a:rPr>
              <a:t>Kanal 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95701" y="2985793"/>
            <a:ext cx="1368425" cy="6477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200" b="1" dirty="0">
                <a:solidFill>
                  <a:schemeClr val="bg1"/>
                </a:solidFill>
              </a:rPr>
              <a:t>Poruka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27637" y="4378226"/>
            <a:ext cx="1714500" cy="211306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</a:rPr>
              <a:t>dekodiranje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13275" y="2245606"/>
            <a:ext cx="20161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</a:rPr>
              <a:t>Primatelj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21457" y="4982113"/>
            <a:ext cx="1439863" cy="6492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200" b="1" dirty="0">
                <a:solidFill>
                  <a:schemeClr val="bg1"/>
                </a:solidFill>
              </a:rPr>
              <a:t>Poruka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48611" y="4862478"/>
            <a:ext cx="2808287" cy="1223963"/>
          </a:xfrm>
          <a:prstGeom prst="roundRect">
            <a:avLst>
              <a:gd name="adj" fmla="val 987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</a:rPr>
              <a:t>Izvor buke</a:t>
            </a:r>
          </a:p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</a:rPr>
              <a:t>(unutarnji ili izvanjski)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9931" y="6169917"/>
            <a:ext cx="3455987" cy="288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</a:rPr>
              <a:t>Kulturalni kontekst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76995" y="2829780"/>
            <a:ext cx="1584325" cy="1944688"/>
          </a:xfrm>
          <a:prstGeom prst="roundRect">
            <a:avLst>
              <a:gd name="adj" fmla="val 1142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</a:rPr>
              <a:t>Prethodna iskustva, znanje, osjećaji, stavovi, navike </a:t>
            </a:r>
            <a:r>
              <a:rPr lang="hr-HR" b="1" dirty="0" err="1">
                <a:solidFill>
                  <a:schemeClr val="tx1"/>
                </a:solidFill>
              </a:rPr>
              <a:t>itd</a:t>
            </a:r>
            <a:r>
              <a:rPr lang="hr-HR" b="1" dirty="0">
                <a:solidFill>
                  <a:schemeClr val="tx1"/>
                </a:solidFill>
              </a:rPr>
              <a:t>.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960</Words>
  <Application>Microsoft Office PowerPoint</Application>
  <PresentationFormat>Prikaz na zaslonu (4:3)</PresentationFormat>
  <Paragraphs>219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Znanost o medijima, komunikacija i masovna komunikacija</vt:lpstr>
      <vt:lpstr>Znanost o medijima</vt:lpstr>
      <vt:lpstr>Masovni mediji</vt:lpstr>
      <vt:lpstr>Masovni mediji</vt:lpstr>
      <vt:lpstr>Medijski sustavi</vt:lpstr>
      <vt:lpstr>Mediji kao institucija</vt:lpstr>
      <vt:lpstr>Proizvodi komunikacije</vt:lpstr>
      <vt:lpstr>Masovna komunikacija</vt:lpstr>
      <vt:lpstr>Kompleksni komunikacijski model</vt:lpstr>
      <vt:lpstr>Maletzekova shema masovne komunikacije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78</cp:revision>
  <dcterms:created xsi:type="dcterms:W3CDTF">2006-08-16T00:00:00Z</dcterms:created>
  <dcterms:modified xsi:type="dcterms:W3CDTF">2021-03-11T14:05:47Z</dcterms:modified>
</cp:coreProperties>
</file>