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7" autoAdjust="0"/>
    <p:restoredTop sz="86385" autoAdjust="0"/>
  </p:normalViewPr>
  <p:slideViewPr>
    <p:cSldViewPr snapToGrid="0">
      <p:cViewPr varScale="1">
        <p:scale>
          <a:sx n="48" d="100"/>
          <a:sy n="48" d="100"/>
        </p:scale>
        <p:origin x="60" y="4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5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2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9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3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9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8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5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4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.irb.hr/1065856" TargetMode="External"/><Relationship Id="rId2" Type="http://schemas.openxmlformats.org/officeDocument/2006/relationships/hyperlink" Target="https://www.bib.irb.hr/106584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ooks.google.hr/books?id=6paylQFYbBUC&amp;dq=ratio+educationis+totius+1777&amp;hl=hr&amp;source=gbs_navlinks_s" TargetMode="External"/><Relationship Id="rId4" Type="http://schemas.openxmlformats.org/officeDocument/2006/relationships/hyperlink" Target="http://histedu.isp.hr/category/publikacije/page/2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0D4398-84C2-41B8-BF30-3157F7B18D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ck view of graduates in an outdoor graduation">
            <a:extLst>
              <a:ext uri="{FF2B5EF4-FFF2-40B4-BE49-F238E27FC236}">
                <a16:creationId xmlns:a16="http://schemas.microsoft.com/office/drawing/2014/main" id="{F772D909-95A0-4C5C-A425-60586C22A0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065" b="-1"/>
          <a:stretch/>
        </p:blipFill>
        <p:spPr>
          <a:xfrm>
            <a:off x="20" y="10"/>
            <a:ext cx="9137156" cy="6857989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1E519840-CB5B-442F-AF8C-F848E76997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5558" y="-6724"/>
            <a:ext cx="4265457" cy="6868736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240216 w 5664007"/>
              <a:gd name="connsiteY0" fmla="*/ 0 h 6857998"/>
              <a:gd name="connsiteX1" fmla="*/ 5664007 w 5664007"/>
              <a:gd name="connsiteY1" fmla="*/ 0 h 6857998"/>
              <a:gd name="connsiteX2" fmla="*/ 5664007 w 5664007"/>
              <a:gd name="connsiteY2" fmla="*/ 6857998 h 6857998"/>
              <a:gd name="connsiteX3" fmla="*/ 0 w 5664007"/>
              <a:gd name="connsiteY3" fmla="*/ 6846045 h 6857998"/>
              <a:gd name="connsiteX4" fmla="*/ 2240216 w 5664007"/>
              <a:gd name="connsiteY4" fmla="*/ 0 h 6857998"/>
              <a:gd name="connsiteX0" fmla="*/ 2170935 w 5594726"/>
              <a:gd name="connsiteY0" fmla="*/ 0 h 6865085"/>
              <a:gd name="connsiteX1" fmla="*/ 5594726 w 5594726"/>
              <a:gd name="connsiteY1" fmla="*/ 0 h 6865085"/>
              <a:gd name="connsiteX2" fmla="*/ 5594726 w 5594726"/>
              <a:gd name="connsiteY2" fmla="*/ 6857998 h 6865085"/>
              <a:gd name="connsiteX3" fmla="*/ 0 w 5594726"/>
              <a:gd name="connsiteY3" fmla="*/ 6865085 h 6865085"/>
              <a:gd name="connsiteX4" fmla="*/ 2170935 w 5594726"/>
              <a:gd name="connsiteY4" fmla="*/ 0 h 6865085"/>
              <a:gd name="connsiteX0" fmla="*/ 1747097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747097 w 5170888"/>
              <a:gd name="connsiteY4" fmla="*/ 0 h 6865085"/>
              <a:gd name="connsiteX0" fmla="*/ 1404766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404766 w 5170888"/>
              <a:gd name="connsiteY4" fmla="*/ 0 h 686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0888" h="6865085">
                <a:moveTo>
                  <a:pt x="1404766" y="0"/>
                </a:moveTo>
                <a:lnTo>
                  <a:pt x="5170888" y="0"/>
                </a:lnTo>
                <a:lnTo>
                  <a:pt x="5170888" y="6857998"/>
                </a:lnTo>
                <a:lnTo>
                  <a:pt x="0" y="6865085"/>
                </a:lnTo>
                <a:lnTo>
                  <a:pt x="1404766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A8B93-E984-425C-BEB2-85425772C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68868">
            <a:off x="8885695" y="784646"/>
            <a:ext cx="3153720" cy="3034341"/>
          </a:xfrm>
        </p:spPr>
        <p:txBody>
          <a:bodyPr>
            <a:normAutofit fontScale="90000"/>
          </a:bodyPr>
          <a:lstStyle/>
          <a:p>
            <a:r>
              <a:rPr lang="hr-HR" sz="4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Latinski u povijesti hrvatskog školstva</a:t>
            </a:r>
            <a:endParaRPr lang="en-GB" sz="4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78E4C-6706-4FEF-9284-EC9CABC48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8668" y="4782995"/>
            <a:ext cx="2521424" cy="1520669"/>
          </a:xfrm>
        </p:spPr>
        <p:txBody>
          <a:bodyPr>
            <a:normAutofit/>
          </a:bodyPr>
          <a:lstStyle/>
          <a:p>
            <a:r>
              <a:rPr lang="hr-HR" sz="3200" cap="none" spc="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Uvod</a:t>
            </a:r>
            <a:endParaRPr lang="en-GB" sz="2800" cap="none" spc="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7EF422-3076-48F2-A38B-7CA851778E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31959" y="0"/>
            <a:ext cx="5279056" cy="77792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896548C-21A4-493D-B220-64E89F1EF6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81082" y="-6724"/>
            <a:ext cx="2279175" cy="686472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36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6F07-A4D2-4487-B88C-8EAF0E548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 seminarskih radova</a:t>
            </a:r>
            <a:endParaRPr lang="en-GB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553A3-5166-441C-99E6-63226CBF3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929" y="1735810"/>
            <a:ext cx="10833935" cy="4719854"/>
          </a:xfrm>
        </p:spPr>
        <p:txBody>
          <a:bodyPr>
            <a:normAutofit fontScale="92500" lnSpcReduction="20000"/>
          </a:bodyPr>
          <a:lstStyle/>
          <a:p>
            <a:r>
              <a:rPr lang="hr-HR" sz="2800" dirty="0" smtClean="0"/>
              <a:t>22</a:t>
            </a:r>
            <a:r>
              <a:rPr lang="hr-HR" sz="2800" dirty="0" smtClean="0"/>
              <a:t>.III</a:t>
            </a:r>
            <a:r>
              <a:rPr lang="hr-HR" sz="2800" dirty="0"/>
              <a:t>		Latinski i klasični autori u </a:t>
            </a:r>
            <a:r>
              <a:rPr lang="hr-HR" sz="2800" i="1" dirty="0"/>
              <a:t>Ratio Studiorum</a:t>
            </a:r>
          </a:p>
          <a:p>
            <a:r>
              <a:rPr lang="hr-HR" sz="2800" dirty="0" smtClean="0"/>
              <a:t>29.III</a:t>
            </a:r>
            <a:r>
              <a:rPr lang="hr-HR" sz="2800" dirty="0"/>
              <a:t>		Stavovi o obrazovanju u jednoj kritici obrazovne reforme iz 1792. </a:t>
            </a:r>
          </a:p>
          <a:p>
            <a:r>
              <a:rPr lang="hr-HR" sz="2800" dirty="0" smtClean="0"/>
              <a:t>5.IV</a:t>
            </a:r>
            <a:r>
              <a:rPr lang="hr-HR" sz="2800" dirty="0"/>
              <a:t>		Važnost i metoda učenja latinskog u Ugarskoj (politika, školstvo)</a:t>
            </a:r>
            <a:endParaRPr lang="en-GB" sz="2800" dirty="0"/>
          </a:p>
          <a:p>
            <a:r>
              <a:rPr lang="hr-HR" sz="2800" dirty="0" smtClean="0"/>
              <a:t>12.IV</a:t>
            </a:r>
            <a:r>
              <a:rPr lang="hr-HR" sz="2800" dirty="0"/>
              <a:t>		Vjerska tolerancija u školskom sustavu Ugarske</a:t>
            </a:r>
            <a:endParaRPr lang="en-GB" sz="2800" dirty="0"/>
          </a:p>
          <a:p>
            <a:r>
              <a:rPr lang="hr-HR" sz="2800" dirty="0" smtClean="0"/>
              <a:t>19.IV</a:t>
            </a:r>
            <a:r>
              <a:rPr lang="hr-HR" sz="2800" dirty="0"/>
              <a:t>		Narodnosti i narodni jezici u školskom sustavu Ugarske</a:t>
            </a:r>
            <a:endParaRPr lang="en-GB" sz="2800" dirty="0"/>
          </a:p>
          <a:p>
            <a:r>
              <a:rPr lang="hr-HR" sz="2800" dirty="0" smtClean="0"/>
              <a:t>26.IV</a:t>
            </a:r>
            <a:r>
              <a:rPr lang="hr-HR" sz="2800" dirty="0"/>
              <a:t>		Karakter učitelja i odgojna uloga škole u Ugarskoj</a:t>
            </a:r>
            <a:endParaRPr lang="en-GB" sz="2800" dirty="0"/>
          </a:p>
          <a:p>
            <a:r>
              <a:rPr lang="hr-HR" sz="2800" dirty="0" smtClean="0"/>
              <a:t>3.V</a:t>
            </a:r>
            <a:r>
              <a:rPr lang="hr-HR" sz="2800" dirty="0"/>
              <a:t>		Klasični autori i klasično obrazovanje u nastavi u Ugarskoj</a:t>
            </a:r>
            <a:endParaRPr lang="en-GB" sz="2800" dirty="0"/>
          </a:p>
          <a:p>
            <a:r>
              <a:rPr lang="hr-HR" sz="2800" dirty="0" smtClean="0"/>
              <a:t>10.V</a:t>
            </a:r>
            <a:r>
              <a:rPr lang="hr-HR" sz="2800" dirty="0"/>
              <a:t>		Pjesme zahvalnice / priredbe za kraj školske godine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29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F89C3-BABD-431A-A696-F17BA6083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2384" y="-157677"/>
            <a:ext cx="3529584" cy="1382156"/>
          </a:xfrm>
        </p:spPr>
        <p:txBody>
          <a:bodyPr/>
          <a:lstStyle/>
          <a:p>
            <a:r>
              <a:rPr lang="hr-HR" cap="none" dirty="0"/>
              <a:t>Literatura</a:t>
            </a:r>
            <a:endParaRPr lang="en-GB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919FA-17C2-47B2-BD62-C144B0B72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664208"/>
            <a:ext cx="11045952" cy="4660391"/>
          </a:xfrm>
        </p:spPr>
        <p:txBody>
          <a:bodyPr>
            <a:normAutofit fontScale="92500" lnSpcReduction="10000"/>
          </a:bodyPr>
          <a:lstStyle/>
          <a:p>
            <a:r>
              <a:rPr lang="en-GB" i="1" u="sng" dirty="0">
                <a:hlinkClick r:id="rId2"/>
              </a:rPr>
              <a:t>Being a Student in the Habsburg Monarchy</a:t>
            </a:r>
            <a:r>
              <a:rPr lang="en-GB" u="sng" dirty="0">
                <a:hlinkClick r:id="rId2"/>
              </a:rPr>
              <a:t>. «History of Education &amp; Children’s Literature», XV, 1 (2020)</a:t>
            </a:r>
            <a:r>
              <a:rPr lang="en-GB" dirty="0"/>
              <a:t>, Macerata, Italy: </a:t>
            </a:r>
            <a:r>
              <a:rPr lang="en-GB" i="1" dirty="0" err="1"/>
              <a:t>eum</a:t>
            </a:r>
            <a:r>
              <a:rPr lang="en-GB" i="1" dirty="0"/>
              <a:t> </a:t>
            </a:r>
            <a:r>
              <a:rPr lang="en-GB" dirty="0" err="1"/>
              <a:t>edizioni</a:t>
            </a:r>
            <a:r>
              <a:rPr lang="en-GB" dirty="0"/>
              <a:t> </a:t>
            </a:r>
            <a:r>
              <a:rPr lang="en-GB" dirty="0" err="1"/>
              <a:t>università</a:t>
            </a:r>
            <a:r>
              <a:rPr lang="en-GB" dirty="0"/>
              <a:t> di </a:t>
            </a:r>
            <a:r>
              <a:rPr lang="en-GB" dirty="0" err="1"/>
              <a:t>macerata</a:t>
            </a:r>
            <a:r>
              <a:rPr lang="en-GB" dirty="0"/>
              <a:t>, 2020 (</a:t>
            </a:r>
            <a:r>
              <a:rPr lang="en-GB" dirty="0" err="1"/>
              <a:t>zbornik</a:t>
            </a:r>
            <a:r>
              <a:rPr lang="en-GB" dirty="0"/>
              <a:t>)</a:t>
            </a:r>
            <a:endParaRPr lang="hr-HR" dirty="0"/>
          </a:p>
          <a:p>
            <a:r>
              <a:rPr lang="en-GB" dirty="0" err="1"/>
              <a:t>Horbec</a:t>
            </a:r>
            <a:r>
              <a:rPr lang="en-GB" dirty="0"/>
              <a:t>, I</a:t>
            </a:r>
            <a:r>
              <a:rPr lang="hr-HR" dirty="0"/>
              <a:t>. -</a:t>
            </a:r>
            <a:r>
              <a:rPr lang="en-GB" dirty="0"/>
              <a:t> </a:t>
            </a:r>
            <a:r>
              <a:rPr lang="en-GB" dirty="0" err="1"/>
              <a:t>Matasović</a:t>
            </a:r>
            <a:r>
              <a:rPr lang="en-GB" dirty="0"/>
              <a:t>, M</a:t>
            </a:r>
            <a:r>
              <a:rPr lang="hr-HR" dirty="0"/>
              <a:t>.: </a:t>
            </a:r>
            <a:r>
              <a:rPr lang="hr-HR" dirty="0">
                <a:hlinkClick r:id="rId3"/>
              </a:rPr>
              <a:t>„</a:t>
            </a:r>
            <a:r>
              <a:rPr lang="en-GB" dirty="0">
                <a:hlinkClick r:id="rId3"/>
              </a:rPr>
              <a:t>Sola praxis format hominem? Ideals and criticism of the system of higher learning in the 18th Century Kingdom of Hungary</a:t>
            </a:r>
            <a:r>
              <a:rPr lang="hr-HR" dirty="0"/>
              <a:t>”,</a:t>
            </a:r>
            <a:r>
              <a:rPr lang="en-GB" i="1" dirty="0"/>
              <a:t> History of Education &amp; </a:t>
            </a:r>
            <a:r>
              <a:rPr lang="en-GB" i="1" dirty="0" err="1"/>
              <a:t>Childrens</a:t>
            </a:r>
            <a:r>
              <a:rPr lang="en-GB" i="1" dirty="0"/>
              <a:t> Literature,</a:t>
            </a:r>
            <a:r>
              <a:rPr lang="en-GB" dirty="0"/>
              <a:t> </a:t>
            </a:r>
            <a:r>
              <a:rPr lang="en-GB" b="1" dirty="0"/>
              <a:t>XV</a:t>
            </a:r>
            <a:r>
              <a:rPr lang="en-GB" dirty="0"/>
              <a:t> (2020), 1; 21-40</a:t>
            </a:r>
            <a:endParaRPr lang="hr-HR" dirty="0"/>
          </a:p>
          <a:p>
            <a:r>
              <a:rPr lang="hr-HR" dirty="0"/>
              <a:t>Horbec, I. – Matasović, M. – Švoger, V. (ur.): </a:t>
            </a:r>
            <a:r>
              <a:rPr lang="hr-HR" i="1" dirty="0"/>
              <a:t>Od protomodernizacije do modernizacije školstva u Hrvatskoj I.: Zakonodavni okvir</a:t>
            </a:r>
            <a:r>
              <a:rPr lang="hr-HR" dirty="0"/>
              <a:t>, Hrvatski institut za povijest, 2017. </a:t>
            </a:r>
          </a:p>
          <a:p>
            <a:pPr lvl="1"/>
            <a:r>
              <a:rPr lang="hr-HR" dirty="0">
                <a:hlinkClick r:id="rId4"/>
              </a:rPr>
              <a:t>http://histedu.isp.hr/category/publikacije/page/2/</a:t>
            </a:r>
            <a:r>
              <a:rPr lang="hr-HR" dirty="0"/>
              <a:t> </a:t>
            </a:r>
          </a:p>
          <a:p>
            <a:r>
              <a:rPr lang="hr-HR" i="1" dirty="0"/>
              <a:t>Ratio educationis totiusque rei literariae per Regnum Hungariae et provincias eidem adnexas</a:t>
            </a:r>
            <a:r>
              <a:rPr lang="hr-HR" dirty="0"/>
              <a:t>, Vindobonae, 1777</a:t>
            </a:r>
          </a:p>
          <a:p>
            <a:pPr lvl="1"/>
            <a:r>
              <a:rPr lang="hr-HR" dirty="0">
                <a:hlinkClick r:id="rId5"/>
              </a:rPr>
              <a:t>https://books.google.hr/books?id=6paylQFYbBUC&amp;dq=ratio+educationis+totius+1777&amp;hl=hr&amp;source=gbs_navlinks_s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48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EE14-4D00-4124-9FF6-DFB2E2BD6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0"/>
            <a:ext cx="8755380" cy="982624"/>
          </a:xfrm>
        </p:spPr>
        <p:txBody>
          <a:bodyPr>
            <a:normAutofit/>
          </a:bodyPr>
          <a:lstStyle/>
          <a:p>
            <a:pPr algn="ctr"/>
            <a:r>
              <a:rPr lang="hr-HR" sz="4000" cap="none" dirty="0"/>
              <a:t>Dodatna/izborna literatura</a:t>
            </a:r>
            <a:endParaRPr lang="en-GB" sz="40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F4E97-9D34-4A53-804C-61214EEA2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982624"/>
            <a:ext cx="11173968" cy="5875376"/>
          </a:xfrm>
        </p:spPr>
        <p:txBody>
          <a:bodyPr>
            <a:normAutofit fontScale="62500" lnSpcReduction="20000"/>
          </a:bodyPr>
          <a:lstStyle/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Čoralić, L. (ur.):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potrazi za mirom i blagostanjem: Hrvatske zemlje u 18. stoljeću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Matica hrvatska, Zagreb, 2013. (izbor)</a:t>
            </a:r>
          </a:p>
          <a:p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Horbec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-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Matasović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 „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Voices in a country divided: Linguistic choices in early modern Croatia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</a:t>
            </a:r>
            <a:r>
              <a:rPr lang="en-GB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Choice in Enlightenment Europe. Education, Sociability, and Governance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Frijhoff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-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Rjéoutski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Amsterdam: Amsterdam University Press, 2018. str. 111-142</a:t>
            </a: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Hoško, F.E.: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Negdašnji hrvatski katekizmi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1985.;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Slavonska franjevačka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ishodišta, 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Zagreb, 2011.; 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Slavonska franjevačka učilišta, 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Zagreb, 2011. 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Hoško, F.E. – Korade, M.: „Školstvo i crkveni redovi“,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Hrvatska i Europa: kultura, znanost i umjetnost, sv. 3: Barok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prosvjetiteljstvo (XVII.-XVIII.stoljeće)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ur. Ivan Golub, Zagreb, 2003.; 187-202 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Katičić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R. – Lisac, J. (ur.):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Povijest hrvatskoga jezika 2 i 3 (16. / 17. i 18. stoljeće)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Croatica, Zagreb, 2011. / 2013. (izbor)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Košutar, P.: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Hrvatsko jezikoslovlje 18. stoljeća u suodnosu s europskim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doktorska disertacija, Hrvatski studiji, Zagreb, 2013.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Leonhardt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J.: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Latin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Story of a World Language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hr-HR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hr-HR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Kronenberg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K.), </a:t>
            </a:r>
            <a:r>
              <a:rPr lang="hr-HR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Belknapp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Press HUP, </a:t>
            </a:r>
            <a:r>
              <a:rPr lang="hr-HR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Cambridge</a:t>
            </a:r>
            <a:r>
              <a:rPr lang="hr-HR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-London, 2013.</a:t>
            </a:r>
          </a:p>
          <a:p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Matasović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M.: „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maiorem Dei gloriam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i II“,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Povijesni prilozi 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 (2009), 129-150 i 38 (2010), 183-212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Pranjić, M.- Kujundžić, N. – Biondić I. (ur.),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Uloga Katoličke crkve u razvoju hrvatskog školstva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1994.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Reynolds, L. D. - Wilson N. G.: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Scribes and Scholars. A Guide to the Transmission of Greek and Latin Literature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Clarendon, Oxford, 1991. (izbor)</a:t>
            </a: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Shek Brnardić, T.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Svijet Baltazara Adama Krčelića: Obrazovanje na razmeđu tridentskoga katolicizma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katoličkoga prosvjetiteljstva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2009.;   „The Enlightenment’s Choice of Latin: the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 educationis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1777 in the Kingdom of Hungary“,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Latin at the Crossroads of Identity: The Evolution of Linguistic Nationalism in the Kingdom of Hungary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ur. G. Almási – L. Šubarić (Leiden, 2015.), 119-151.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Vanino, M.: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Isusovci i hrvatski narod, sv. I-III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1969.-2005. (izbor)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199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gleLinesVTI">
  <a:themeElements>
    <a:clrScheme name="AnalogousFromDarkSeedLeftStep">
      <a:dk1>
        <a:srgbClr val="000000"/>
      </a:dk1>
      <a:lt1>
        <a:srgbClr val="FFFFFF"/>
      </a:lt1>
      <a:dk2>
        <a:srgbClr val="35221E"/>
      </a:dk2>
      <a:lt2>
        <a:srgbClr val="E2E2E8"/>
      </a:lt2>
      <a:accent1>
        <a:srgbClr val="A1A641"/>
      </a:accent1>
      <a:accent2>
        <a:srgbClr val="B1853B"/>
      </a:accent2>
      <a:accent3>
        <a:srgbClr val="C3664D"/>
      </a:accent3>
      <a:accent4>
        <a:srgbClr val="B13B53"/>
      </a:accent4>
      <a:accent5>
        <a:srgbClr val="C34D96"/>
      </a:accent5>
      <a:accent6>
        <a:srgbClr val="AD3BB1"/>
      </a:accent6>
      <a:hlink>
        <a:srgbClr val="BF3F79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691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Univers Condensed Light</vt:lpstr>
      <vt:lpstr>Walbaum Display Light</vt:lpstr>
      <vt:lpstr>AngleLinesVTI</vt:lpstr>
      <vt:lpstr>Latinski u povijesti hrvatskog školstva</vt:lpstr>
      <vt:lpstr>Teme seminarskih radova</vt:lpstr>
      <vt:lpstr>Literatura</vt:lpstr>
      <vt:lpstr>Dodatna/izborna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Latinski u povijesti hrvatskog školstva</dc:title>
  <dc:creator>mrmat</dc:creator>
  <cp:lastModifiedBy>Maja Rupnik Matasović</cp:lastModifiedBy>
  <cp:revision>13</cp:revision>
  <dcterms:created xsi:type="dcterms:W3CDTF">2021-02-22T15:06:12Z</dcterms:created>
  <dcterms:modified xsi:type="dcterms:W3CDTF">2022-03-08T11:19:35Z</dcterms:modified>
</cp:coreProperties>
</file>