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2" r:id="rId3"/>
    <p:sldId id="271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6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33377-A8DE-405E-A595-604CBED289A1}" type="datetimeFigureOut">
              <a:rPr lang="hr-HR" smtClean="0"/>
              <a:pPr/>
              <a:t>13.3.2020.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B7C2C-5C03-4058-918D-37479C5748C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0069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BF5F-2B60-4008-A588-90B1EE347BC3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4A4C-949D-4914-A1A2-6E7234A76F70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3B3E2-62B7-47AD-99C2-88EB5169C2CD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7B67-2C1B-4406-A7A9-37BF45CCA3AF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C2BA-FD9B-4A5F-B9A4-152B20FF6B3B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7A59-80C7-4B35-9795-009E08CCD4AE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48A2-F4DF-4237-8F6C-2F76D85F145B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8965-F034-4FBE-9EFB-0CF6A8F9F698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A213-3A45-4595-B9A5-CE4F5205D060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45BFB-B0B2-4BBA-A545-1AE8684EB661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5231-FC4D-4F31-AB04-6DFEA138978C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542C9-5E2E-43B6-BE79-8955097F3604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Neeksperimentalna kvantitativna metodlogija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2"/>
                </a:solidFill>
                <a:ea typeface="SimSun"/>
                <a:cs typeface="Times New Roman"/>
              </a:rPr>
              <a:t>DESK ISTRAŽIVAČKE METODE</a:t>
            </a:r>
            <a:br>
              <a:rPr lang="hr-HR" dirty="0">
                <a:solidFill>
                  <a:schemeClr val="tx2"/>
                </a:solidFill>
                <a:ea typeface="SimSun"/>
                <a:cs typeface="Times New Roman"/>
              </a:rPr>
            </a:br>
            <a:r>
              <a:rPr lang="hr-HR" dirty="0">
                <a:solidFill>
                  <a:schemeClr val="tx2"/>
                </a:solidFill>
                <a:ea typeface="SimSun"/>
                <a:cs typeface="Times New Roman"/>
              </a:rPr>
              <a:t>ANALIZA SADRŽAJA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schemeClr val="tx2"/>
                </a:solidFill>
              </a:rPr>
              <a:t>Definiranje populacije i osnovnog skupa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3400" y="16764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 charset="0"/>
              <a:buChar char="•"/>
            </a:pPr>
            <a:r>
              <a:rPr lang="de-DE" sz="2400" dirty="0">
                <a:solidFill>
                  <a:schemeClr val="tx2"/>
                </a:solidFill>
              </a:rPr>
              <a:t>Da bi proveli valjanu znanstvenu analizu potrebno je vrlo precizno definirati populaciju na koju želimo generalizirati dobivene rezultate kao i osnovni skup iz kojeg ćemo izabrati uzorak za analizu</a:t>
            </a:r>
            <a:r>
              <a:rPr lang="hr-HR" sz="2400" dirty="0">
                <a:solidFill>
                  <a:schemeClr val="tx2"/>
                </a:solidFill>
              </a:rPr>
              <a:t>. </a:t>
            </a:r>
          </a:p>
          <a:p>
            <a:pPr>
              <a:buFont typeface="Arial" charset="0"/>
              <a:buChar char="•"/>
            </a:pPr>
            <a:endParaRPr lang="hr-HR" sz="24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en-AU" sz="2400" dirty="0">
                <a:solidFill>
                  <a:schemeClr val="tx2"/>
                </a:solidFill>
              </a:rPr>
              <a:t>Kao i </a:t>
            </a:r>
            <a:r>
              <a:rPr lang="en-AU" sz="2400" dirty="0" err="1">
                <a:solidFill>
                  <a:schemeClr val="tx2"/>
                </a:solidFill>
              </a:rPr>
              <a:t>inače</a:t>
            </a:r>
            <a:r>
              <a:rPr lang="en-AU" sz="2400" dirty="0">
                <a:solidFill>
                  <a:schemeClr val="tx2"/>
                </a:solidFill>
              </a:rPr>
              <a:t>, </a:t>
            </a:r>
            <a:r>
              <a:rPr lang="en-AU" sz="2400" dirty="0" err="1">
                <a:solidFill>
                  <a:schemeClr val="tx2"/>
                </a:solidFill>
              </a:rPr>
              <a:t>osnovni</a:t>
            </a:r>
            <a:r>
              <a:rPr lang="en-AU" sz="2400" dirty="0">
                <a:solidFill>
                  <a:schemeClr val="tx2"/>
                </a:solidFill>
              </a:rPr>
              <a:t> se </a:t>
            </a:r>
            <a:r>
              <a:rPr lang="en-AU" sz="2400" dirty="0" err="1">
                <a:solidFill>
                  <a:schemeClr val="tx2"/>
                </a:solidFill>
              </a:rPr>
              <a:t>skup</a:t>
            </a:r>
            <a:r>
              <a:rPr lang="en-AU" sz="2400" dirty="0">
                <a:solidFill>
                  <a:schemeClr val="tx2"/>
                </a:solidFill>
              </a:rPr>
              <a:t> i u </a:t>
            </a:r>
            <a:r>
              <a:rPr lang="en-AU" sz="2400" dirty="0" err="1">
                <a:solidFill>
                  <a:schemeClr val="tx2"/>
                </a:solidFill>
              </a:rPr>
              <a:t>ovom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slučaju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može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ali</a:t>
            </a:r>
            <a:r>
              <a:rPr lang="en-AU" sz="2400" dirty="0">
                <a:solidFill>
                  <a:schemeClr val="tx2"/>
                </a:solidFill>
              </a:rPr>
              <a:t> i ne </a:t>
            </a:r>
            <a:r>
              <a:rPr lang="en-AU" sz="2400" dirty="0" err="1">
                <a:solidFill>
                  <a:schemeClr val="tx2"/>
                </a:solidFill>
              </a:rPr>
              <a:t>mora</a:t>
            </a:r>
            <a:r>
              <a:rPr lang="en-AU" sz="2400" dirty="0">
                <a:solidFill>
                  <a:schemeClr val="tx2"/>
                </a:solidFill>
              </a:rPr>
              <a:t> u </a:t>
            </a:r>
            <a:r>
              <a:rPr lang="en-AU" sz="2400" dirty="0" err="1">
                <a:solidFill>
                  <a:schemeClr val="tx2"/>
                </a:solidFill>
              </a:rPr>
              <a:t>potpunosti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podudarati</a:t>
            </a:r>
            <a:r>
              <a:rPr lang="en-AU" sz="2400" dirty="0">
                <a:solidFill>
                  <a:schemeClr val="tx2"/>
                </a:solidFill>
              </a:rPr>
              <a:t> s </a:t>
            </a:r>
            <a:r>
              <a:rPr lang="en-AU" sz="2400" dirty="0" err="1">
                <a:solidFill>
                  <a:schemeClr val="tx2"/>
                </a:solidFill>
              </a:rPr>
              <a:t>populacijom</a:t>
            </a:r>
            <a:r>
              <a:rPr lang="hr-HR" sz="2400" dirty="0">
                <a:solidFill>
                  <a:schemeClr val="tx2"/>
                </a:solidFill>
              </a:rPr>
              <a:t> – atipični sadržaji.</a:t>
            </a:r>
          </a:p>
          <a:p>
            <a:pPr>
              <a:buFont typeface="Arial" charset="0"/>
              <a:buChar char="•"/>
            </a:pPr>
            <a:endParaRPr lang="hr-HR" sz="24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/>
          </a:bodyPr>
          <a:lstStyle/>
          <a:p>
            <a:r>
              <a:rPr lang="en-AU" dirty="0" err="1">
                <a:solidFill>
                  <a:schemeClr val="tx2"/>
                </a:solidFill>
              </a:rPr>
              <a:t>Veličina</a:t>
            </a:r>
            <a:r>
              <a:rPr lang="en-AU" dirty="0">
                <a:solidFill>
                  <a:schemeClr val="tx2"/>
                </a:solidFill>
              </a:rPr>
              <a:t> i </a:t>
            </a:r>
            <a:r>
              <a:rPr lang="en-AU" dirty="0" err="1">
                <a:solidFill>
                  <a:schemeClr val="tx2"/>
                </a:solidFill>
              </a:rPr>
              <a:t>način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izbora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uzorka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3400" y="15240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hr-HR" sz="2400" dirty="0">
                <a:solidFill>
                  <a:schemeClr val="tx2"/>
                </a:solidFill>
              </a:rPr>
              <a:t>Treba </a:t>
            </a:r>
            <a:r>
              <a:rPr lang="en-AU" sz="2400" dirty="0" err="1">
                <a:solidFill>
                  <a:schemeClr val="tx2"/>
                </a:solidFill>
              </a:rPr>
              <a:t>definirati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glavne</a:t>
            </a:r>
            <a:r>
              <a:rPr lang="en-AU" sz="2400" dirty="0">
                <a:solidFill>
                  <a:schemeClr val="tx2"/>
                </a:solidFill>
              </a:rPr>
              <a:t>  </a:t>
            </a:r>
            <a:r>
              <a:rPr lang="en-AU" sz="2400" dirty="0" err="1">
                <a:solidFill>
                  <a:schemeClr val="tx2"/>
                </a:solidFill>
              </a:rPr>
              <a:t>karakteristike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plana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uzorka</a:t>
            </a:r>
            <a:r>
              <a:rPr lang="hr-HR" sz="2400" dirty="0">
                <a:solidFill>
                  <a:schemeClr val="tx2"/>
                </a:solidFill>
              </a:rPr>
              <a:t> – veličina, način izbora ...</a:t>
            </a:r>
          </a:p>
          <a:p>
            <a:endParaRPr lang="hr-HR" sz="2400" dirty="0">
              <a:solidFill>
                <a:schemeClr val="tx2"/>
              </a:solidFill>
            </a:endParaRPr>
          </a:p>
          <a:p>
            <a:r>
              <a:rPr lang="en-AU" sz="2400" dirty="0">
                <a:solidFill>
                  <a:schemeClr val="tx2"/>
                </a:solidFill>
              </a:rPr>
              <a:t> </a:t>
            </a:r>
            <a:endParaRPr lang="hr-HR" sz="24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en-AU" sz="2400" b="1" i="1" dirty="0" err="1">
                <a:solidFill>
                  <a:schemeClr val="tx2"/>
                </a:solidFill>
              </a:rPr>
              <a:t>Odluka</a:t>
            </a:r>
            <a:r>
              <a:rPr lang="en-AU" sz="2400" b="1" i="1" dirty="0">
                <a:solidFill>
                  <a:schemeClr val="tx2"/>
                </a:solidFill>
              </a:rPr>
              <a:t> o </a:t>
            </a:r>
            <a:r>
              <a:rPr lang="en-AU" sz="2400" b="1" i="1" dirty="0" err="1">
                <a:solidFill>
                  <a:schemeClr val="tx2"/>
                </a:solidFill>
              </a:rPr>
              <a:t>veličini</a:t>
            </a:r>
            <a:r>
              <a:rPr lang="en-AU" sz="2400" b="1" i="1" dirty="0">
                <a:solidFill>
                  <a:schemeClr val="tx2"/>
                </a:solidFill>
              </a:rPr>
              <a:t> </a:t>
            </a:r>
            <a:r>
              <a:rPr lang="en-AU" sz="2400" b="1" i="1" dirty="0" err="1">
                <a:solidFill>
                  <a:schemeClr val="tx2"/>
                </a:solidFill>
              </a:rPr>
              <a:t>uzorka</a:t>
            </a:r>
            <a:r>
              <a:rPr lang="en-AU" sz="2400" dirty="0">
                <a:solidFill>
                  <a:schemeClr val="tx2"/>
                </a:solidFill>
              </a:rPr>
              <a:t> (</a:t>
            </a:r>
            <a:r>
              <a:rPr lang="en-AU" sz="2400" dirty="0" err="1">
                <a:solidFill>
                  <a:schemeClr val="tx2"/>
                </a:solidFill>
              </a:rPr>
              <a:t>opseg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materijala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koji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će</a:t>
            </a:r>
            <a:r>
              <a:rPr lang="en-AU" sz="2400" dirty="0">
                <a:solidFill>
                  <a:schemeClr val="tx2"/>
                </a:solidFill>
              </a:rPr>
              <a:t> se </a:t>
            </a:r>
            <a:r>
              <a:rPr lang="en-AU" sz="2400" dirty="0" err="1">
                <a:solidFill>
                  <a:schemeClr val="tx2"/>
                </a:solidFill>
              </a:rPr>
              <a:t>uzeti</a:t>
            </a:r>
            <a:r>
              <a:rPr lang="en-AU" sz="2400" dirty="0">
                <a:solidFill>
                  <a:schemeClr val="tx2"/>
                </a:solidFill>
              </a:rPr>
              <a:t> u </a:t>
            </a:r>
            <a:r>
              <a:rPr lang="en-AU" sz="2400" dirty="0" err="1">
                <a:solidFill>
                  <a:schemeClr val="tx2"/>
                </a:solidFill>
              </a:rPr>
              <a:t>analizu</a:t>
            </a:r>
            <a:r>
              <a:rPr lang="en-AU" sz="2400" dirty="0">
                <a:solidFill>
                  <a:schemeClr val="tx2"/>
                </a:solidFill>
              </a:rPr>
              <a:t>) </a:t>
            </a:r>
            <a:r>
              <a:rPr lang="en-AU" sz="2400" dirty="0" err="1">
                <a:solidFill>
                  <a:schemeClr val="tx2"/>
                </a:solidFill>
              </a:rPr>
              <a:t>ovisi</a:t>
            </a:r>
            <a:r>
              <a:rPr lang="en-AU" sz="2400" dirty="0">
                <a:solidFill>
                  <a:schemeClr val="tx2"/>
                </a:solidFill>
              </a:rPr>
              <a:t> o</a:t>
            </a:r>
            <a:r>
              <a:rPr lang="hr-HR" sz="2400" dirty="0">
                <a:solidFill>
                  <a:schemeClr val="tx2"/>
                </a:solidFill>
              </a:rPr>
              <a:t>:</a:t>
            </a:r>
          </a:p>
          <a:p>
            <a:pPr>
              <a:buFont typeface="Arial" charset="0"/>
              <a:buChar char="•"/>
            </a:pPr>
            <a:endParaRPr lang="hr-HR" sz="24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hr-HR" sz="2400" dirty="0" err="1">
                <a:solidFill>
                  <a:schemeClr val="tx2"/>
                </a:solidFill>
              </a:rPr>
              <a:t>K</a:t>
            </a:r>
            <a:r>
              <a:rPr lang="en-AU" sz="2400" dirty="0" err="1">
                <a:solidFill>
                  <a:schemeClr val="tx2"/>
                </a:solidFill>
              </a:rPr>
              <a:t>onkretnim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osobinama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analiziranog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materijala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odnosno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stupnju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njegove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homogenosti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ili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heterogenosti</a:t>
            </a:r>
            <a:r>
              <a:rPr lang="hr-HR" sz="2400" dirty="0">
                <a:solidFill>
                  <a:schemeClr val="tx2"/>
                </a:solidFill>
              </a:rPr>
              <a:t>.</a:t>
            </a:r>
          </a:p>
          <a:p>
            <a:pPr>
              <a:buFont typeface="Arial" charset="0"/>
              <a:buChar char="•"/>
            </a:pPr>
            <a:endParaRPr lang="hr-HR" sz="24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hr-HR" sz="2400" dirty="0" err="1">
                <a:solidFill>
                  <a:schemeClr val="tx2"/>
                </a:solidFill>
              </a:rPr>
              <a:t>P</a:t>
            </a:r>
            <a:r>
              <a:rPr lang="en-AU" sz="2400" dirty="0" err="1">
                <a:solidFill>
                  <a:schemeClr val="tx2"/>
                </a:solidFill>
              </a:rPr>
              <a:t>otrebnoj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preciznosti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rezultata</a:t>
            </a:r>
            <a:r>
              <a:rPr lang="hr-HR" sz="2400" dirty="0">
                <a:solidFill>
                  <a:schemeClr val="tx2"/>
                </a:solidFill>
              </a:rPr>
              <a:t>.</a:t>
            </a:r>
          </a:p>
          <a:p>
            <a:pPr>
              <a:buFont typeface="Arial" charset="0"/>
              <a:buChar char="•"/>
            </a:pPr>
            <a:endParaRPr lang="hr-HR" sz="24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hr-HR" sz="2400" dirty="0" err="1">
                <a:solidFill>
                  <a:schemeClr val="tx2"/>
                </a:solidFill>
              </a:rPr>
              <a:t>P</a:t>
            </a:r>
            <a:r>
              <a:rPr lang="en-AU" sz="2400" dirty="0" err="1">
                <a:solidFill>
                  <a:schemeClr val="tx2"/>
                </a:solidFill>
              </a:rPr>
              <a:t>laniranoj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obradi</a:t>
            </a:r>
            <a:r>
              <a:rPr lang="en-AU" sz="2400" dirty="0">
                <a:solidFill>
                  <a:schemeClr val="tx2"/>
                </a:solidFill>
              </a:rPr>
              <a:t> </a:t>
            </a:r>
            <a:r>
              <a:rPr lang="en-AU" sz="2400" dirty="0" err="1">
                <a:solidFill>
                  <a:schemeClr val="tx2"/>
                </a:solidFill>
              </a:rPr>
              <a:t>rezultata</a:t>
            </a:r>
            <a:r>
              <a:rPr lang="hr-HR" sz="2400" dirty="0">
                <a:solidFill>
                  <a:schemeClr val="tx2"/>
                </a:solidFill>
              </a:rPr>
              <a:t>.</a:t>
            </a:r>
          </a:p>
          <a:p>
            <a:pPr>
              <a:buFont typeface="Arial" charset="0"/>
              <a:buChar char="•"/>
            </a:pPr>
            <a:endParaRPr lang="hr-HR" sz="24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/>
          </a:bodyPr>
          <a:lstStyle/>
          <a:p>
            <a:r>
              <a:rPr lang="en-AU" dirty="0" err="1">
                <a:solidFill>
                  <a:schemeClr val="tx2"/>
                </a:solidFill>
              </a:rPr>
              <a:t>Veličina</a:t>
            </a:r>
            <a:r>
              <a:rPr lang="en-AU" dirty="0">
                <a:solidFill>
                  <a:schemeClr val="tx2"/>
                </a:solidFill>
              </a:rPr>
              <a:t> i </a:t>
            </a:r>
            <a:r>
              <a:rPr lang="en-AU" dirty="0" err="1">
                <a:solidFill>
                  <a:schemeClr val="tx2"/>
                </a:solidFill>
              </a:rPr>
              <a:t>način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izbora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uzorka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3400" y="17526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 charset="0"/>
              <a:buChar char="•"/>
            </a:pPr>
            <a:r>
              <a:rPr lang="en-AU" b="1" dirty="0" err="1">
                <a:solidFill>
                  <a:schemeClr val="tx2"/>
                </a:solidFill>
              </a:rPr>
              <a:t>Način</a:t>
            </a:r>
            <a:r>
              <a:rPr lang="en-AU" b="1" dirty="0">
                <a:solidFill>
                  <a:schemeClr val="tx2"/>
                </a:solidFill>
              </a:rPr>
              <a:t> </a:t>
            </a:r>
            <a:r>
              <a:rPr lang="en-AU" b="1" dirty="0" err="1">
                <a:solidFill>
                  <a:schemeClr val="tx2"/>
                </a:solidFill>
              </a:rPr>
              <a:t>izbora</a:t>
            </a:r>
            <a:r>
              <a:rPr lang="en-AU" b="1" dirty="0">
                <a:solidFill>
                  <a:schemeClr val="tx2"/>
                </a:solidFill>
              </a:rPr>
              <a:t> </a:t>
            </a:r>
            <a:r>
              <a:rPr lang="en-AU" b="1" dirty="0" err="1">
                <a:solidFill>
                  <a:schemeClr val="tx2"/>
                </a:solidFill>
              </a:rPr>
              <a:t>uzorka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hr-HR" dirty="0">
                <a:solidFill>
                  <a:schemeClr val="tx2"/>
                </a:solidFill>
              </a:rPr>
              <a:t> ako je cilj analize dobivanje općeg uvida u određeni sadržaj </a:t>
            </a:r>
            <a:r>
              <a:rPr lang="en-AU" dirty="0">
                <a:solidFill>
                  <a:schemeClr val="tx2"/>
                </a:solidFill>
              </a:rPr>
              <a:t>u </a:t>
            </a:r>
            <a:r>
              <a:rPr lang="en-AU" dirty="0" err="1">
                <a:solidFill>
                  <a:schemeClr val="tx2"/>
                </a:solidFill>
              </a:rPr>
              <a:t>većini</a:t>
            </a:r>
            <a:r>
              <a:rPr lang="en-AU" dirty="0">
                <a:solidFill>
                  <a:schemeClr val="tx2"/>
                </a:solidFill>
              </a:rPr>
              <a:t> je </a:t>
            </a:r>
            <a:r>
              <a:rPr lang="en-AU" dirty="0" err="1">
                <a:solidFill>
                  <a:schemeClr val="tx2"/>
                </a:solidFill>
              </a:rPr>
              <a:t>slučajeva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hr-HR" dirty="0">
                <a:solidFill>
                  <a:schemeClr val="tx2"/>
                </a:solidFill>
              </a:rPr>
              <a:t>treba koristiti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jedan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od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oblika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probabilističkog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uzorkovanja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hr-HR" dirty="0">
                <a:solidFill>
                  <a:schemeClr val="tx2"/>
                </a:solidFill>
              </a:rPr>
              <a:t>npr. </a:t>
            </a:r>
            <a:r>
              <a:rPr lang="en-AU" dirty="0" err="1">
                <a:solidFill>
                  <a:schemeClr val="tx2"/>
                </a:solidFill>
              </a:rPr>
              <a:t>jednostavni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slučajni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ili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slučajni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sustavni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uzorak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hr-HR" dirty="0">
                <a:solidFill>
                  <a:schemeClr val="tx2"/>
                </a:solidFill>
              </a:rPr>
              <a:t>.</a:t>
            </a:r>
          </a:p>
          <a:p>
            <a:pPr>
              <a:buFont typeface="Arial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en-AU" dirty="0" err="1">
                <a:solidFill>
                  <a:schemeClr val="tx2"/>
                </a:solidFill>
              </a:rPr>
              <a:t>Ovisno</a:t>
            </a:r>
            <a:r>
              <a:rPr lang="en-AU" dirty="0">
                <a:solidFill>
                  <a:schemeClr val="tx2"/>
                </a:solidFill>
              </a:rPr>
              <a:t> o </a:t>
            </a:r>
            <a:r>
              <a:rPr lang="en-AU" dirty="0" err="1">
                <a:solidFill>
                  <a:schemeClr val="tx2"/>
                </a:solidFill>
              </a:rPr>
              <a:t>cilju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istraživanja</a:t>
            </a:r>
            <a:r>
              <a:rPr lang="en-AU" dirty="0">
                <a:solidFill>
                  <a:schemeClr val="tx2"/>
                </a:solidFill>
              </a:rPr>
              <a:t>, u </a:t>
            </a:r>
            <a:r>
              <a:rPr lang="en-AU" dirty="0" err="1">
                <a:solidFill>
                  <a:schemeClr val="tx2"/>
                </a:solidFill>
              </a:rPr>
              <a:t>nekim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slučajevima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izbor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uzorka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može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biti</a:t>
            </a:r>
            <a:r>
              <a:rPr lang="en-AU" dirty="0">
                <a:solidFill>
                  <a:schemeClr val="tx2"/>
                </a:solidFill>
              </a:rPr>
              <a:t> i </a:t>
            </a:r>
            <a:r>
              <a:rPr lang="en-AU" dirty="0" err="1">
                <a:solidFill>
                  <a:schemeClr val="tx2"/>
                </a:solidFill>
              </a:rPr>
              <a:t>namjeran</a:t>
            </a:r>
            <a:r>
              <a:rPr lang="en-AU" dirty="0">
                <a:solidFill>
                  <a:schemeClr val="tx2"/>
                </a:solidFill>
              </a:rPr>
              <a:t> (</a:t>
            </a:r>
            <a:r>
              <a:rPr lang="en-AU" dirty="0" err="1">
                <a:solidFill>
                  <a:schemeClr val="tx2"/>
                </a:solidFill>
              </a:rPr>
              <a:t>npr</a:t>
            </a:r>
            <a:r>
              <a:rPr lang="en-AU" dirty="0">
                <a:solidFill>
                  <a:schemeClr val="tx2"/>
                </a:solidFill>
              </a:rPr>
              <a:t>. </a:t>
            </a:r>
            <a:r>
              <a:rPr lang="en-AU" dirty="0" err="1">
                <a:solidFill>
                  <a:schemeClr val="tx2"/>
                </a:solidFill>
              </a:rPr>
              <a:t>kad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želimo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analizirati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novinske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napise</a:t>
            </a:r>
            <a:r>
              <a:rPr lang="en-AU" dirty="0">
                <a:solidFill>
                  <a:schemeClr val="tx2"/>
                </a:solidFill>
              </a:rPr>
              <a:t> o </a:t>
            </a:r>
            <a:r>
              <a:rPr lang="hr-HR" dirty="0">
                <a:solidFill>
                  <a:schemeClr val="tx2"/>
                </a:solidFill>
              </a:rPr>
              <a:t>monetiizaciji autoceste</a:t>
            </a:r>
            <a:r>
              <a:rPr lang="en-AU" dirty="0">
                <a:solidFill>
                  <a:schemeClr val="tx2"/>
                </a:solidFill>
              </a:rPr>
              <a:t> u </a:t>
            </a:r>
            <a:r>
              <a:rPr lang="en-AU" dirty="0" err="1">
                <a:solidFill>
                  <a:schemeClr val="tx2"/>
                </a:solidFill>
              </a:rPr>
              <a:t>uzorak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ćemo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uključiti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samo</a:t>
            </a:r>
            <a:r>
              <a:rPr lang="en-AU" dirty="0">
                <a:solidFill>
                  <a:schemeClr val="tx2"/>
                </a:solidFill>
              </a:rPr>
              <a:t> one </a:t>
            </a:r>
            <a:r>
              <a:rPr lang="en-AU" dirty="0" err="1">
                <a:solidFill>
                  <a:schemeClr val="tx2"/>
                </a:solidFill>
              </a:rPr>
              <a:t>primjerke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novina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koji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su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sadržavali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takve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napise</a:t>
            </a:r>
            <a:r>
              <a:rPr lang="en-AU" dirty="0">
                <a:solidFill>
                  <a:schemeClr val="tx2"/>
                </a:solidFill>
              </a:rPr>
              <a:t>).</a:t>
            </a:r>
            <a:endParaRPr lang="hr-HR" dirty="0">
              <a:solidFill>
                <a:schemeClr val="tx2"/>
              </a:solidFill>
            </a:endParaRPr>
          </a:p>
          <a:p>
            <a:endParaRPr lang="hr-HR" dirty="0"/>
          </a:p>
          <a:p>
            <a:pPr>
              <a:buFont typeface="Arial" charset="0"/>
              <a:buChar char="•"/>
            </a:pPr>
            <a:endParaRPr lang="hr-HR" sz="24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/>
          </a:bodyPr>
          <a:lstStyle/>
          <a:p>
            <a:r>
              <a:rPr lang="en-AU" dirty="0" err="1">
                <a:solidFill>
                  <a:schemeClr val="tx2"/>
                </a:solidFill>
              </a:rPr>
              <a:t>Definiranje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jedinice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analize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3400" y="18288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 charset="0"/>
              <a:buChar char="•"/>
            </a:pPr>
            <a:r>
              <a:rPr lang="en-AU" b="1" dirty="0" err="1">
                <a:solidFill>
                  <a:schemeClr val="tx2"/>
                </a:solidFill>
              </a:rPr>
              <a:t>Jedinica</a:t>
            </a:r>
            <a:r>
              <a:rPr lang="en-AU" b="1" dirty="0">
                <a:solidFill>
                  <a:schemeClr val="tx2"/>
                </a:solidFill>
              </a:rPr>
              <a:t> </a:t>
            </a:r>
            <a:r>
              <a:rPr lang="en-AU" b="1" dirty="0" err="1">
                <a:solidFill>
                  <a:schemeClr val="tx2"/>
                </a:solidFill>
              </a:rPr>
              <a:t>analize</a:t>
            </a:r>
            <a:r>
              <a:rPr lang="en-AU" b="1" dirty="0">
                <a:solidFill>
                  <a:schemeClr val="tx2"/>
                </a:solidFill>
              </a:rPr>
              <a:t> je </a:t>
            </a:r>
            <a:r>
              <a:rPr lang="en-AU" b="1" dirty="0" err="1">
                <a:solidFill>
                  <a:schemeClr val="tx2"/>
                </a:solidFill>
              </a:rPr>
              <a:t>relativno</a:t>
            </a:r>
            <a:r>
              <a:rPr lang="en-AU" b="1" dirty="0">
                <a:solidFill>
                  <a:schemeClr val="tx2"/>
                </a:solidFill>
              </a:rPr>
              <a:t> </a:t>
            </a:r>
            <a:r>
              <a:rPr lang="en-AU" b="1" dirty="0" err="1">
                <a:solidFill>
                  <a:schemeClr val="tx2"/>
                </a:solidFill>
              </a:rPr>
              <a:t>samostalna</a:t>
            </a:r>
            <a:r>
              <a:rPr lang="en-AU" b="1" dirty="0">
                <a:solidFill>
                  <a:schemeClr val="tx2"/>
                </a:solidFill>
              </a:rPr>
              <a:t> </a:t>
            </a:r>
            <a:r>
              <a:rPr lang="en-AU" b="1" dirty="0" err="1">
                <a:solidFill>
                  <a:schemeClr val="tx2"/>
                </a:solidFill>
              </a:rPr>
              <a:t>sadržajna</a:t>
            </a:r>
            <a:r>
              <a:rPr lang="en-AU" b="1" dirty="0">
                <a:solidFill>
                  <a:schemeClr val="tx2"/>
                </a:solidFill>
              </a:rPr>
              <a:t> </a:t>
            </a:r>
            <a:r>
              <a:rPr lang="en-AU" b="1" dirty="0" err="1">
                <a:solidFill>
                  <a:schemeClr val="tx2"/>
                </a:solidFill>
              </a:rPr>
              <a:t>cjelina</a:t>
            </a:r>
            <a:r>
              <a:rPr lang="en-AU" b="1" dirty="0">
                <a:solidFill>
                  <a:schemeClr val="tx2"/>
                </a:solidFill>
              </a:rPr>
              <a:t> </a:t>
            </a:r>
            <a:r>
              <a:rPr lang="en-AU" b="1" dirty="0" err="1">
                <a:solidFill>
                  <a:schemeClr val="tx2"/>
                </a:solidFill>
              </a:rPr>
              <a:t>koja</a:t>
            </a:r>
            <a:r>
              <a:rPr lang="en-AU" b="1" dirty="0">
                <a:solidFill>
                  <a:schemeClr val="tx2"/>
                </a:solidFill>
              </a:rPr>
              <a:t> je </a:t>
            </a:r>
            <a:r>
              <a:rPr lang="en-AU" b="1" dirty="0" err="1">
                <a:solidFill>
                  <a:schemeClr val="tx2"/>
                </a:solidFill>
              </a:rPr>
              <a:t>predmet</a:t>
            </a:r>
            <a:r>
              <a:rPr lang="en-AU" b="1" dirty="0">
                <a:solidFill>
                  <a:schemeClr val="tx2"/>
                </a:solidFill>
              </a:rPr>
              <a:t> </a:t>
            </a:r>
            <a:r>
              <a:rPr lang="en-AU" b="1" dirty="0" err="1">
                <a:solidFill>
                  <a:schemeClr val="tx2"/>
                </a:solidFill>
              </a:rPr>
              <a:t>proučavanja</a:t>
            </a:r>
            <a:r>
              <a:rPr lang="en-AU" b="1" dirty="0">
                <a:solidFill>
                  <a:schemeClr val="tx2"/>
                </a:solidFill>
              </a:rPr>
              <a:t> </a:t>
            </a:r>
            <a:r>
              <a:rPr lang="en-AU" dirty="0">
                <a:solidFill>
                  <a:schemeClr val="tx2"/>
                </a:solidFill>
              </a:rPr>
              <a:t>i </a:t>
            </a:r>
            <a:r>
              <a:rPr lang="en-AU" dirty="0" err="1">
                <a:solidFill>
                  <a:schemeClr val="tx2"/>
                </a:solidFill>
              </a:rPr>
              <a:t>kojoj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ćemo</a:t>
            </a:r>
            <a:r>
              <a:rPr lang="en-AU" dirty="0">
                <a:solidFill>
                  <a:schemeClr val="tx2"/>
                </a:solidFill>
              </a:rPr>
              <a:t> u </a:t>
            </a:r>
            <a:r>
              <a:rPr lang="en-AU" dirty="0" err="1">
                <a:solidFill>
                  <a:schemeClr val="tx2"/>
                </a:solidFill>
              </a:rPr>
              <a:t>analitičkom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postupku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postaviti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određena</a:t>
            </a:r>
            <a:r>
              <a:rPr lang="en-AU" dirty="0">
                <a:solidFill>
                  <a:schemeClr val="tx2"/>
                </a:solidFill>
              </a:rPr>
              <a:t> “</a:t>
            </a:r>
            <a:r>
              <a:rPr lang="en-AU" dirty="0" err="1">
                <a:solidFill>
                  <a:schemeClr val="tx2"/>
                </a:solidFill>
              </a:rPr>
              <a:t>pitanja</a:t>
            </a:r>
            <a:r>
              <a:rPr lang="en-AU" dirty="0">
                <a:solidFill>
                  <a:schemeClr val="tx2"/>
                </a:solidFill>
              </a:rPr>
              <a:t>”. </a:t>
            </a:r>
            <a:endParaRPr lang="hr-HR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en-AU" dirty="0">
                <a:solidFill>
                  <a:schemeClr val="tx2"/>
                </a:solidFill>
              </a:rPr>
              <a:t>U </a:t>
            </a:r>
            <a:r>
              <a:rPr lang="en-AU" dirty="0" err="1">
                <a:solidFill>
                  <a:schemeClr val="tx2"/>
                </a:solidFill>
              </a:rPr>
              <a:t>anketnim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istraživanjima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jedinica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analize</a:t>
            </a:r>
            <a:r>
              <a:rPr lang="en-AU" dirty="0">
                <a:solidFill>
                  <a:schemeClr val="tx2"/>
                </a:solidFill>
              </a:rPr>
              <a:t> je </a:t>
            </a:r>
            <a:r>
              <a:rPr lang="en-AU" dirty="0" err="1">
                <a:solidFill>
                  <a:schemeClr val="tx2"/>
                </a:solidFill>
              </a:rPr>
              <a:t>ispitanik</a:t>
            </a:r>
            <a:r>
              <a:rPr lang="en-AU" dirty="0">
                <a:solidFill>
                  <a:schemeClr val="tx2"/>
                </a:solidFill>
              </a:rPr>
              <a:t> (</a:t>
            </a:r>
            <a:r>
              <a:rPr lang="en-AU" dirty="0" err="1">
                <a:solidFill>
                  <a:schemeClr val="tx2"/>
                </a:solidFill>
              </a:rPr>
              <a:t>tj</a:t>
            </a:r>
            <a:r>
              <a:rPr lang="en-AU" dirty="0">
                <a:solidFill>
                  <a:schemeClr val="tx2"/>
                </a:solidFill>
              </a:rPr>
              <a:t>. </a:t>
            </a:r>
            <a:r>
              <a:rPr lang="en-AU" dirty="0" err="1">
                <a:solidFill>
                  <a:schemeClr val="tx2"/>
                </a:solidFill>
              </a:rPr>
              <a:t>osoba</a:t>
            </a:r>
            <a:r>
              <a:rPr lang="hr-HR" dirty="0">
                <a:solidFill>
                  <a:schemeClr val="tx2"/>
                </a:solidFill>
              </a:rPr>
              <a:t>) , </a:t>
            </a:r>
            <a:r>
              <a:rPr lang="en-AU" dirty="0">
                <a:solidFill>
                  <a:schemeClr val="tx2"/>
                </a:solidFill>
              </a:rPr>
              <a:t>a u </a:t>
            </a:r>
            <a:r>
              <a:rPr lang="en-AU" dirty="0" err="1">
                <a:solidFill>
                  <a:schemeClr val="tx2"/>
                </a:solidFill>
              </a:rPr>
              <a:t>analizi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sadržaja</a:t>
            </a:r>
            <a:r>
              <a:rPr lang="en-AU" dirty="0">
                <a:solidFill>
                  <a:schemeClr val="tx2"/>
                </a:solidFill>
              </a:rPr>
              <a:t> to </a:t>
            </a:r>
            <a:r>
              <a:rPr lang="en-AU" dirty="0" err="1">
                <a:solidFill>
                  <a:schemeClr val="tx2"/>
                </a:solidFill>
              </a:rPr>
              <a:t>mogu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biti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različite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sadržajne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cjeline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poput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novinskoga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priloga</a:t>
            </a:r>
            <a:r>
              <a:rPr lang="en-AU" dirty="0">
                <a:solidFill>
                  <a:schemeClr val="tx2"/>
                </a:solidFill>
              </a:rPr>
              <a:t>, </a:t>
            </a:r>
            <a:r>
              <a:rPr lang="en-AU" dirty="0" err="1">
                <a:solidFill>
                  <a:schemeClr val="tx2"/>
                </a:solidFill>
              </a:rPr>
              <a:t>radijske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ili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televizijske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emisije</a:t>
            </a:r>
            <a:r>
              <a:rPr lang="en-AU" dirty="0">
                <a:solidFill>
                  <a:schemeClr val="tx2"/>
                </a:solidFill>
              </a:rPr>
              <a:t>, </a:t>
            </a:r>
            <a:r>
              <a:rPr lang="en-AU" dirty="0" err="1">
                <a:solidFill>
                  <a:schemeClr val="tx2"/>
                </a:solidFill>
              </a:rPr>
              <a:t>poglavlja</a:t>
            </a:r>
            <a:r>
              <a:rPr lang="en-AU" dirty="0">
                <a:solidFill>
                  <a:schemeClr val="tx2"/>
                </a:solidFill>
              </a:rPr>
              <a:t> u </a:t>
            </a:r>
            <a:r>
              <a:rPr lang="en-AU" dirty="0" err="1">
                <a:solidFill>
                  <a:schemeClr val="tx2"/>
                </a:solidFill>
              </a:rPr>
              <a:t>knjizi</a:t>
            </a:r>
            <a:r>
              <a:rPr lang="en-AU" dirty="0">
                <a:solidFill>
                  <a:schemeClr val="tx2"/>
                </a:solidFill>
              </a:rPr>
              <a:t>, </a:t>
            </a:r>
            <a:r>
              <a:rPr lang="en-AU" dirty="0" err="1">
                <a:solidFill>
                  <a:schemeClr val="tx2"/>
                </a:solidFill>
              </a:rPr>
              <a:t>pojedinačne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pjesme</a:t>
            </a:r>
            <a:r>
              <a:rPr lang="en-AU" dirty="0">
                <a:solidFill>
                  <a:schemeClr val="tx2"/>
                </a:solidFill>
              </a:rPr>
              <a:t> u </a:t>
            </a:r>
            <a:r>
              <a:rPr lang="en-AU" dirty="0" err="1">
                <a:solidFill>
                  <a:schemeClr val="tx2"/>
                </a:solidFill>
              </a:rPr>
              <a:t>nekoj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zbirci</a:t>
            </a:r>
            <a:r>
              <a:rPr lang="en-AU" dirty="0">
                <a:solidFill>
                  <a:schemeClr val="tx2"/>
                </a:solidFill>
              </a:rPr>
              <a:t>, </a:t>
            </a:r>
            <a:r>
              <a:rPr lang="en-AU" dirty="0" err="1">
                <a:solidFill>
                  <a:schemeClr val="tx2"/>
                </a:solidFill>
              </a:rPr>
              <a:t>neke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umjetničke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slike</a:t>
            </a:r>
            <a:r>
              <a:rPr lang="en-AU" dirty="0">
                <a:solidFill>
                  <a:schemeClr val="tx2"/>
                </a:solidFill>
              </a:rPr>
              <a:t> i </a:t>
            </a:r>
            <a:r>
              <a:rPr lang="en-AU" dirty="0" err="1">
                <a:solidFill>
                  <a:schemeClr val="tx2"/>
                </a:solidFill>
              </a:rPr>
              <a:t>sl</a:t>
            </a:r>
            <a:r>
              <a:rPr lang="hr-HR" dirty="0">
                <a:solidFill>
                  <a:schemeClr val="tx2"/>
                </a:solidFill>
              </a:rPr>
              <a:t>.</a:t>
            </a:r>
          </a:p>
          <a:p>
            <a:endParaRPr lang="hr-HR" dirty="0"/>
          </a:p>
          <a:p>
            <a:pPr>
              <a:buFont typeface="Arial" charset="0"/>
              <a:buChar char="•"/>
            </a:pPr>
            <a:endParaRPr lang="hr-HR" sz="24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 fontScale="90000"/>
          </a:bodyPr>
          <a:lstStyle/>
          <a:p>
            <a:r>
              <a:rPr lang="en-AU" dirty="0" err="1">
                <a:solidFill>
                  <a:schemeClr val="tx2"/>
                </a:solidFill>
              </a:rPr>
              <a:t>Definiranje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kvantitativnih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kriterija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3400" y="16002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 charset="0"/>
              <a:buChar char="•"/>
            </a:pPr>
            <a:r>
              <a:rPr lang="en-AU" sz="2000" dirty="0" err="1">
                <a:solidFill>
                  <a:schemeClr val="tx2"/>
                </a:solidFill>
              </a:rPr>
              <a:t>Kriteriji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za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kvantifikaciju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jedinica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analize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mogu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biti</a:t>
            </a:r>
            <a:r>
              <a:rPr lang="en-AU" sz="2000" dirty="0">
                <a:solidFill>
                  <a:schemeClr val="tx2"/>
                </a:solidFill>
              </a:rPr>
              <a:t>:</a:t>
            </a:r>
            <a:endParaRPr lang="hr-HR" sz="20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</a:endParaRPr>
          </a:p>
          <a:p>
            <a:r>
              <a:rPr lang="en-AU" sz="2000" dirty="0">
                <a:solidFill>
                  <a:schemeClr val="tx2"/>
                </a:solidFill>
              </a:rPr>
              <a:t>- </a:t>
            </a:r>
            <a:r>
              <a:rPr lang="en-AU" sz="2000" dirty="0" err="1">
                <a:solidFill>
                  <a:schemeClr val="tx2"/>
                </a:solidFill>
              </a:rPr>
              <a:t>frekvencija</a:t>
            </a:r>
            <a:r>
              <a:rPr lang="en-AU" sz="2000" dirty="0">
                <a:solidFill>
                  <a:schemeClr val="tx2"/>
                </a:solidFill>
              </a:rPr>
              <a:t> (</a:t>
            </a:r>
            <a:r>
              <a:rPr lang="en-AU" sz="2000" dirty="0" err="1">
                <a:solidFill>
                  <a:schemeClr val="tx2"/>
                </a:solidFill>
              </a:rPr>
              <a:t>učestalost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pojavljivanja</a:t>
            </a:r>
            <a:r>
              <a:rPr lang="en-AU" sz="2000" dirty="0">
                <a:solidFill>
                  <a:schemeClr val="tx2"/>
                </a:solidFill>
              </a:rPr>
              <a:t>) </a:t>
            </a:r>
            <a:r>
              <a:rPr lang="en-AU" sz="2000" dirty="0" err="1">
                <a:solidFill>
                  <a:schemeClr val="tx2"/>
                </a:solidFill>
              </a:rPr>
              <a:t>jedinica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analize</a:t>
            </a:r>
            <a:r>
              <a:rPr lang="en-AU" sz="2000" dirty="0">
                <a:solidFill>
                  <a:schemeClr val="tx2"/>
                </a:solidFill>
              </a:rPr>
              <a:t>;</a:t>
            </a:r>
            <a:endParaRPr lang="hr-HR" sz="2000" dirty="0">
              <a:solidFill>
                <a:schemeClr val="tx2"/>
              </a:solidFill>
            </a:endParaRPr>
          </a:p>
          <a:p>
            <a:r>
              <a:rPr lang="en-AU" sz="2000" dirty="0">
                <a:solidFill>
                  <a:schemeClr val="tx2"/>
                </a:solidFill>
              </a:rPr>
              <a:t>- u </a:t>
            </a:r>
            <a:r>
              <a:rPr lang="en-AU" sz="2000" dirty="0" err="1">
                <a:solidFill>
                  <a:schemeClr val="tx2"/>
                </a:solidFill>
              </a:rPr>
              <a:t>slučaju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tiskane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građe</a:t>
            </a:r>
            <a:r>
              <a:rPr lang="en-AU" sz="2000" dirty="0">
                <a:solidFill>
                  <a:schemeClr val="tx2"/>
                </a:solidFill>
              </a:rPr>
              <a:t>: </a:t>
            </a:r>
            <a:r>
              <a:rPr lang="en-AU" sz="2000" dirty="0" err="1">
                <a:solidFill>
                  <a:schemeClr val="tx2"/>
                </a:solidFill>
              </a:rPr>
              <a:t>prostorna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zastupljenost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jedinica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analize</a:t>
            </a:r>
            <a:r>
              <a:rPr lang="en-AU" sz="2000" dirty="0">
                <a:solidFill>
                  <a:schemeClr val="tx2"/>
                </a:solidFill>
              </a:rPr>
              <a:t> (</a:t>
            </a:r>
            <a:r>
              <a:rPr lang="en-AU" sz="2000" dirty="0" err="1">
                <a:solidFill>
                  <a:schemeClr val="tx2"/>
                </a:solidFill>
              </a:rPr>
              <a:t>izražena</a:t>
            </a:r>
            <a:r>
              <a:rPr lang="en-AU" sz="2000" dirty="0">
                <a:solidFill>
                  <a:schemeClr val="tx2"/>
                </a:solidFill>
              </a:rPr>
              <a:t> u cm</a:t>
            </a:r>
            <a:r>
              <a:rPr lang="en-AU" sz="2000" baseline="30000" dirty="0">
                <a:solidFill>
                  <a:schemeClr val="tx2"/>
                </a:solidFill>
              </a:rPr>
              <a:t>2</a:t>
            </a:r>
            <a:r>
              <a:rPr lang="en-AU" sz="2000" dirty="0">
                <a:solidFill>
                  <a:schemeClr val="tx2"/>
                </a:solidFill>
              </a:rPr>
              <a:t>) </a:t>
            </a:r>
            <a:r>
              <a:rPr lang="en-AU" sz="2000" dirty="0" err="1">
                <a:solidFill>
                  <a:schemeClr val="tx2"/>
                </a:solidFill>
              </a:rPr>
              <a:t>ili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broj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znakova</a:t>
            </a:r>
            <a:r>
              <a:rPr lang="en-AU" sz="2000" dirty="0">
                <a:solidFill>
                  <a:schemeClr val="tx2"/>
                </a:solidFill>
              </a:rPr>
              <a:t> (</a:t>
            </a:r>
            <a:r>
              <a:rPr lang="en-AU" sz="2000" dirty="0" err="1">
                <a:solidFill>
                  <a:schemeClr val="tx2"/>
                </a:solidFill>
              </a:rPr>
              <a:t>slova</a:t>
            </a:r>
            <a:r>
              <a:rPr lang="en-AU" sz="2000" dirty="0">
                <a:solidFill>
                  <a:schemeClr val="tx2"/>
                </a:solidFill>
              </a:rPr>
              <a:t>) </a:t>
            </a:r>
            <a:r>
              <a:rPr lang="en-AU" sz="2000" dirty="0" err="1">
                <a:solidFill>
                  <a:schemeClr val="tx2"/>
                </a:solidFill>
              </a:rPr>
              <a:t>sadržanih</a:t>
            </a:r>
            <a:r>
              <a:rPr lang="en-AU" sz="2000" dirty="0">
                <a:solidFill>
                  <a:schemeClr val="tx2"/>
                </a:solidFill>
              </a:rPr>
              <a:t> u </a:t>
            </a:r>
            <a:r>
              <a:rPr lang="en-AU" sz="2000" dirty="0" err="1">
                <a:solidFill>
                  <a:schemeClr val="tx2"/>
                </a:solidFill>
              </a:rPr>
              <a:t>tekstu</a:t>
            </a:r>
            <a:r>
              <a:rPr lang="en-AU" sz="2000" dirty="0">
                <a:solidFill>
                  <a:schemeClr val="tx2"/>
                </a:solidFill>
              </a:rPr>
              <a:t> ;</a:t>
            </a:r>
            <a:endParaRPr lang="hr-HR" sz="20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AU" sz="2000" dirty="0">
                <a:solidFill>
                  <a:schemeClr val="tx2"/>
                </a:solidFill>
              </a:rPr>
              <a:t>u </a:t>
            </a:r>
            <a:r>
              <a:rPr lang="en-AU" sz="2000" dirty="0" err="1">
                <a:solidFill>
                  <a:schemeClr val="tx2"/>
                </a:solidFill>
              </a:rPr>
              <a:t>slučaju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televizijskih</a:t>
            </a:r>
            <a:r>
              <a:rPr lang="en-AU" sz="2000" dirty="0">
                <a:solidFill>
                  <a:schemeClr val="tx2"/>
                </a:solidFill>
              </a:rPr>
              <a:t> i radio-</a:t>
            </a:r>
            <a:r>
              <a:rPr lang="en-AU" sz="2000" dirty="0" err="1">
                <a:solidFill>
                  <a:schemeClr val="tx2"/>
                </a:solidFill>
              </a:rPr>
              <a:t>emisija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ili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druge</a:t>
            </a:r>
            <a:r>
              <a:rPr lang="en-AU" sz="2000" dirty="0">
                <a:solidFill>
                  <a:schemeClr val="tx2"/>
                </a:solidFill>
              </a:rPr>
              <a:t> audio-</a:t>
            </a:r>
            <a:r>
              <a:rPr lang="en-AU" sz="2000" dirty="0" err="1">
                <a:solidFill>
                  <a:schemeClr val="tx2"/>
                </a:solidFill>
              </a:rPr>
              <a:t>vizualne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građe</a:t>
            </a:r>
            <a:r>
              <a:rPr lang="en-AU" sz="2000" dirty="0">
                <a:solidFill>
                  <a:schemeClr val="tx2"/>
                </a:solidFill>
              </a:rPr>
              <a:t>: </a:t>
            </a:r>
            <a:r>
              <a:rPr lang="en-AU" sz="2000" dirty="0" err="1">
                <a:solidFill>
                  <a:schemeClr val="tx2"/>
                </a:solidFill>
              </a:rPr>
              <a:t>vremenska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zastupljenost</a:t>
            </a:r>
            <a:r>
              <a:rPr lang="en-AU" sz="2000" dirty="0">
                <a:solidFill>
                  <a:schemeClr val="tx2"/>
                </a:solidFill>
              </a:rPr>
              <a:t> (</a:t>
            </a:r>
            <a:r>
              <a:rPr lang="en-AU" sz="2000" dirty="0" err="1">
                <a:solidFill>
                  <a:schemeClr val="tx2"/>
                </a:solidFill>
              </a:rPr>
              <a:t>sekunde</a:t>
            </a:r>
            <a:r>
              <a:rPr lang="en-AU" sz="2000" dirty="0">
                <a:solidFill>
                  <a:schemeClr val="tx2"/>
                </a:solidFill>
              </a:rPr>
              <a:t>, minute, sati).</a:t>
            </a:r>
            <a:endParaRPr lang="hr-HR" sz="2000" dirty="0">
              <a:solidFill>
                <a:schemeClr val="tx2"/>
              </a:solidFill>
            </a:endParaRPr>
          </a:p>
          <a:p>
            <a:endParaRPr lang="hr-HR" sz="20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endParaRPr lang="hr-HR" dirty="0"/>
          </a:p>
          <a:p>
            <a:pPr>
              <a:buFont typeface="Arial" charset="0"/>
              <a:buChar char="•"/>
            </a:pPr>
            <a:endParaRPr lang="hr-HR" sz="24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/>
          </a:bodyPr>
          <a:lstStyle/>
          <a:p>
            <a:r>
              <a:rPr lang="en-AU" dirty="0" err="1">
                <a:solidFill>
                  <a:schemeClr val="tx2"/>
                </a:solidFill>
              </a:rPr>
              <a:t>Definiranje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jedinice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sadržaja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3400" y="14478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hr-HR" sz="2000" b="1" dirty="0"/>
              <a:t> J</a:t>
            </a:r>
            <a:r>
              <a:rPr lang="en-AU" sz="2000" b="1" dirty="0" err="1">
                <a:solidFill>
                  <a:schemeClr val="tx2"/>
                </a:solidFill>
              </a:rPr>
              <a:t>edinica</a:t>
            </a:r>
            <a:r>
              <a:rPr lang="en-AU" sz="2000" b="1" dirty="0">
                <a:solidFill>
                  <a:schemeClr val="tx2"/>
                </a:solidFill>
              </a:rPr>
              <a:t> </a:t>
            </a:r>
            <a:r>
              <a:rPr lang="en-AU" sz="2000" b="1" dirty="0" err="1">
                <a:solidFill>
                  <a:schemeClr val="tx2"/>
                </a:solidFill>
              </a:rPr>
              <a:t>sadržaja</a:t>
            </a:r>
            <a:r>
              <a:rPr lang="en-AU" sz="2000" b="1" dirty="0">
                <a:solidFill>
                  <a:schemeClr val="tx2"/>
                </a:solidFill>
              </a:rPr>
              <a:t> je </a:t>
            </a:r>
            <a:r>
              <a:rPr lang="en-AU" sz="2000" b="1" dirty="0" err="1">
                <a:solidFill>
                  <a:schemeClr val="tx2"/>
                </a:solidFill>
              </a:rPr>
              <a:t>kriterij</a:t>
            </a:r>
            <a:r>
              <a:rPr lang="en-AU" sz="2000" b="1" dirty="0">
                <a:solidFill>
                  <a:schemeClr val="tx2"/>
                </a:solidFill>
              </a:rPr>
              <a:t> </a:t>
            </a:r>
            <a:r>
              <a:rPr lang="en-AU" sz="2000" b="1" dirty="0" err="1">
                <a:solidFill>
                  <a:schemeClr val="tx2"/>
                </a:solidFill>
              </a:rPr>
              <a:t>prema</a:t>
            </a:r>
            <a:r>
              <a:rPr lang="en-AU" sz="2000" b="1" dirty="0">
                <a:solidFill>
                  <a:schemeClr val="tx2"/>
                </a:solidFill>
              </a:rPr>
              <a:t> </a:t>
            </a:r>
            <a:r>
              <a:rPr lang="en-AU" sz="2000" b="1" dirty="0" err="1">
                <a:solidFill>
                  <a:schemeClr val="tx2"/>
                </a:solidFill>
              </a:rPr>
              <a:t>kojemu</a:t>
            </a:r>
            <a:r>
              <a:rPr lang="en-AU" sz="2000" b="1" dirty="0">
                <a:solidFill>
                  <a:schemeClr val="tx2"/>
                </a:solidFill>
              </a:rPr>
              <a:t> </a:t>
            </a:r>
            <a:r>
              <a:rPr lang="en-AU" sz="2000" b="1" dirty="0" err="1">
                <a:solidFill>
                  <a:schemeClr val="tx2"/>
                </a:solidFill>
              </a:rPr>
              <a:t>provodimo</a:t>
            </a:r>
            <a:r>
              <a:rPr lang="en-AU" sz="2000" b="1" dirty="0">
                <a:solidFill>
                  <a:schemeClr val="tx2"/>
                </a:solidFill>
              </a:rPr>
              <a:t> </a:t>
            </a:r>
            <a:r>
              <a:rPr lang="en-AU" sz="2000" b="1" dirty="0" err="1">
                <a:solidFill>
                  <a:schemeClr val="tx2"/>
                </a:solidFill>
              </a:rPr>
              <a:t>analizu</a:t>
            </a:r>
            <a:r>
              <a:rPr lang="en-AU" sz="2000" b="1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odnosno</a:t>
            </a:r>
            <a:r>
              <a:rPr lang="en-AU" sz="2000" dirty="0">
                <a:solidFill>
                  <a:schemeClr val="tx2"/>
                </a:solidFill>
              </a:rPr>
              <a:t> “</a:t>
            </a:r>
            <a:r>
              <a:rPr lang="en-AU" sz="2000" dirty="0" err="1">
                <a:solidFill>
                  <a:schemeClr val="tx2"/>
                </a:solidFill>
              </a:rPr>
              <a:t>pitanje</a:t>
            </a:r>
            <a:r>
              <a:rPr lang="en-AU" sz="2000" dirty="0">
                <a:solidFill>
                  <a:schemeClr val="tx2"/>
                </a:solidFill>
              </a:rPr>
              <a:t>” </a:t>
            </a:r>
            <a:r>
              <a:rPr lang="en-AU" sz="2000" dirty="0" err="1">
                <a:solidFill>
                  <a:schemeClr val="tx2"/>
                </a:solidFill>
              </a:rPr>
              <a:t>koje</a:t>
            </a:r>
            <a:r>
              <a:rPr lang="en-AU" sz="2000" dirty="0">
                <a:solidFill>
                  <a:schemeClr val="tx2"/>
                </a:solidFill>
              </a:rPr>
              <a:t> “</a:t>
            </a:r>
            <a:r>
              <a:rPr lang="en-AU" sz="2000" dirty="0" err="1">
                <a:solidFill>
                  <a:schemeClr val="tx2"/>
                </a:solidFill>
              </a:rPr>
              <a:t>postavljamo</a:t>
            </a:r>
            <a:r>
              <a:rPr lang="en-AU" sz="2000" dirty="0">
                <a:solidFill>
                  <a:schemeClr val="tx2"/>
                </a:solidFill>
              </a:rPr>
              <a:t>” </a:t>
            </a:r>
            <a:r>
              <a:rPr lang="en-AU" sz="2000" dirty="0" err="1">
                <a:solidFill>
                  <a:schemeClr val="tx2"/>
                </a:solidFill>
              </a:rPr>
              <a:t>jedinici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analize</a:t>
            </a:r>
            <a:r>
              <a:rPr lang="en-AU" sz="2000" dirty="0">
                <a:solidFill>
                  <a:schemeClr val="tx2"/>
                </a:solidFill>
              </a:rPr>
              <a:t>.</a:t>
            </a:r>
            <a:endParaRPr lang="hr-HR" sz="20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en-AU" sz="2000" dirty="0" err="1">
                <a:solidFill>
                  <a:schemeClr val="tx2"/>
                </a:solidFill>
              </a:rPr>
              <a:t>Definiranje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jedinice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sadržaja</a:t>
            </a:r>
            <a:r>
              <a:rPr lang="en-AU" sz="2000" dirty="0">
                <a:solidFill>
                  <a:schemeClr val="tx2"/>
                </a:solidFill>
              </a:rPr>
              <a:t> je </a:t>
            </a:r>
            <a:r>
              <a:rPr lang="en-AU" sz="2000" dirty="0" err="1">
                <a:solidFill>
                  <a:schemeClr val="tx2"/>
                </a:solidFill>
              </a:rPr>
              <a:t>najosjetljiviji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dio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analitičkoga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rada</a:t>
            </a:r>
            <a:r>
              <a:rPr lang="en-AU" sz="2000" dirty="0">
                <a:solidFill>
                  <a:schemeClr val="tx2"/>
                </a:solidFill>
              </a:rPr>
              <a:t> – </a:t>
            </a:r>
            <a:r>
              <a:rPr lang="en-AU" sz="2000" dirty="0" err="1">
                <a:solidFill>
                  <a:schemeClr val="tx2"/>
                </a:solidFill>
              </a:rPr>
              <a:t>analitički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kriteriji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moraju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biti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dovoljno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osjetljivi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da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omoguće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identificiranje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bitnih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karakteristika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sadržaja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ali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istodobno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moraju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biti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prikladni</a:t>
            </a:r>
            <a:r>
              <a:rPr lang="en-AU" sz="2000" dirty="0">
                <a:solidFill>
                  <a:schemeClr val="tx2"/>
                </a:solidFill>
              </a:rPr>
              <a:t> (</a:t>
            </a:r>
            <a:r>
              <a:rPr lang="en-AU" sz="2000" dirty="0" err="1">
                <a:solidFill>
                  <a:schemeClr val="tx2"/>
                </a:solidFill>
              </a:rPr>
              <a:t>dovoljno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jednostavni</a:t>
            </a:r>
            <a:r>
              <a:rPr lang="en-AU" sz="2000" dirty="0">
                <a:solidFill>
                  <a:schemeClr val="tx2"/>
                </a:solidFill>
              </a:rPr>
              <a:t> i </a:t>
            </a:r>
            <a:r>
              <a:rPr lang="en-AU" sz="2000" dirty="0" err="1">
                <a:solidFill>
                  <a:schemeClr val="tx2"/>
                </a:solidFill>
              </a:rPr>
              <a:t>jednoznačni</a:t>
            </a:r>
            <a:r>
              <a:rPr lang="en-AU" sz="2000" dirty="0">
                <a:solidFill>
                  <a:schemeClr val="tx2"/>
                </a:solidFill>
              </a:rPr>
              <a:t>)</a:t>
            </a:r>
            <a:r>
              <a:rPr lang="hr-HR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za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objektiviziranu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analizu</a:t>
            </a:r>
            <a:r>
              <a:rPr lang="en-AU" sz="2000" dirty="0">
                <a:solidFill>
                  <a:schemeClr val="tx2"/>
                </a:solidFill>
              </a:rPr>
              <a:t>.</a:t>
            </a:r>
            <a:endParaRPr lang="hr-HR" sz="20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hr-HR" sz="2000" dirty="0">
                <a:solidFill>
                  <a:schemeClr val="tx2"/>
                </a:solidFill>
              </a:rPr>
              <a:t> Konstrukcija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b="1" dirty="0" err="1">
                <a:solidFill>
                  <a:schemeClr val="tx2"/>
                </a:solidFill>
              </a:rPr>
              <a:t>analitičke</a:t>
            </a:r>
            <a:r>
              <a:rPr lang="en-AU" sz="2000" b="1" dirty="0">
                <a:solidFill>
                  <a:schemeClr val="tx2"/>
                </a:solidFill>
              </a:rPr>
              <a:t> </a:t>
            </a:r>
            <a:r>
              <a:rPr lang="en-AU" sz="2000" b="1" dirty="0" err="1">
                <a:solidFill>
                  <a:schemeClr val="tx2"/>
                </a:solidFill>
              </a:rPr>
              <a:t>matrice</a:t>
            </a:r>
            <a:r>
              <a:rPr lang="en-AU" sz="2000" b="1" dirty="0">
                <a:solidFill>
                  <a:schemeClr val="tx2"/>
                </a:solidFill>
              </a:rPr>
              <a:t> </a:t>
            </a:r>
            <a:r>
              <a:rPr lang="hr-HR" sz="2000" b="1" dirty="0">
                <a:solidFill>
                  <a:schemeClr val="tx2"/>
                </a:solidFill>
              </a:rPr>
              <a:t>(analitičkog protokola) </a:t>
            </a:r>
          </a:p>
          <a:p>
            <a:pPr>
              <a:buFont typeface="Arial" charset="0"/>
              <a:buChar char="•"/>
            </a:pPr>
            <a:endParaRPr lang="hr-HR" sz="2000" b="1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hr-HR" sz="2000" dirty="0">
                <a:solidFill>
                  <a:schemeClr val="tx2"/>
                </a:solidFill>
              </a:rPr>
              <a:t> P</a:t>
            </a:r>
            <a:r>
              <a:rPr lang="en-AU" sz="2000" dirty="0" err="1">
                <a:solidFill>
                  <a:schemeClr val="tx2"/>
                </a:solidFill>
              </a:rPr>
              <a:t>otrebno</a:t>
            </a:r>
            <a:r>
              <a:rPr lang="en-AU" sz="2000" dirty="0">
                <a:solidFill>
                  <a:schemeClr val="tx2"/>
                </a:solidFill>
              </a:rPr>
              <a:t> je </a:t>
            </a:r>
            <a:r>
              <a:rPr lang="en-AU" sz="2000" dirty="0" err="1">
                <a:solidFill>
                  <a:schemeClr val="tx2"/>
                </a:solidFill>
              </a:rPr>
              <a:t>izraditi</a:t>
            </a:r>
            <a:r>
              <a:rPr lang="en-AU" sz="2000" dirty="0">
                <a:solidFill>
                  <a:schemeClr val="tx2"/>
                </a:solidFill>
              </a:rPr>
              <a:t> i </a:t>
            </a:r>
            <a:r>
              <a:rPr lang="en-AU" sz="2000" dirty="0" err="1">
                <a:solidFill>
                  <a:schemeClr val="tx2"/>
                </a:solidFill>
              </a:rPr>
              <a:t>tzv</a:t>
            </a:r>
            <a:r>
              <a:rPr lang="en-AU" sz="2000" dirty="0">
                <a:solidFill>
                  <a:schemeClr val="tx2"/>
                </a:solidFill>
              </a:rPr>
              <a:t>. </a:t>
            </a:r>
            <a:r>
              <a:rPr lang="en-AU" sz="2000" dirty="0" err="1">
                <a:solidFill>
                  <a:schemeClr val="tx2"/>
                </a:solidFill>
              </a:rPr>
              <a:t>kodni</a:t>
            </a:r>
            <a:r>
              <a:rPr lang="en-AU" sz="2000" dirty="0">
                <a:solidFill>
                  <a:schemeClr val="tx2"/>
                </a:solidFill>
              </a:rPr>
              <a:t> list u </a:t>
            </a:r>
            <a:r>
              <a:rPr lang="en-AU" sz="2000" dirty="0" err="1">
                <a:solidFill>
                  <a:schemeClr val="tx2"/>
                </a:solidFill>
              </a:rPr>
              <a:t>koji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će</a:t>
            </a:r>
            <a:r>
              <a:rPr lang="en-AU" sz="2000" dirty="0">
                <a:solidFill>
                  <a:schemeClr val="tx2"/>
                </a:solidFill>
              </a:rPr>
              <a:t> se, </a:t>
            </a:r>
            <a:r>
              <a:rPr lang="en-AU" sz="2000" dirty="0" err="1">
                <a:solidFill>
                  <a:schemeClr val="tx2"/>
                </a:solidFill>
              </a:rPr>
              <a:t>sukladno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prosudbi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analitičara</a:t>
            </a:r>
            <a:r>
              <a:rPr lang="en-AU" sz="2000" dirty="0">
                <a:solidFill>
                  <a:schemeClr val="tx2"/>
                </a:solidFill>
              </a:rPr>
              <a:t>, </a:t>
            </a:r>
            <a:r>
              <a:rPr lang="en-AU" sz="2000" dirty="0" err="1">
                <a:solidFill>
                  <a:schemeClr val="tx2"/>
                </a:solidFill>
              </a:rPr>
              <a:t>unositi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oznake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za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pojedine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od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promatranih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osobina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odnosno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jedinica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sadržaja</a:t>
            </a:r>
            <a:r>
              <a:rPr lang="hr-HR" sz="2000" dirty="0">
                <a:solidFill>
                  <a:schemeClr val="tx2"/>
                </a:solidFill>
              </a:rPr>
              <a:t>.</a:t>
            </a:r>
          </a:p>
          <a:p>
            <a:pPr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en-AU" sz="2000" dirty="0" err="1">
                <a:solidFill>
                  <a:schemeClr val="tx2"/>
                </a:solidFill>
              </a:rPr>
              <a:t>Za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svaku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jedinicu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analize</a:t>
            </a:r>
            <a:r>
              <a:rPr lang="en-AU" sz="2000" dirty="0">
                <a:solidFill>
                  <a:schemeClr val="tx2"/>
                </a:solidFill>
              </a:rPr>
              <a:t> (</a:t>
            </a:r>
            <a:r>
              <a:rPr lang="en-AU" sz="2000" dirty="0" err="1">
                <a:solidFill>
                  <a:schemeClr val="tx2"/>
                </a:solidFill>
              </a:rPr>
              <a:t>novinski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prilog</a:t>
            </a:r>
            <a:r>
              <a:rPr lang="en-AU" sz="2000" dirty="0">
                <a:solidFill>
                  <a:schemeClr val="tx2"/>
                </a:solidFill>
              </a:rPr>
              <a:t>, </a:t>
            </a:r>
            <a:r>
              <a:rPr lang="en-AU" sz="2000" dirty="0" err="1">
                <a:solidFill>
                  <a:schemeClr val="tx2"/>
                </a:solidFill>
              </a:rPr>
              <a:t>radijsku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emisiju</a:t>
            </a:r>
            <a:r>
              <a:rPr lang="en-AU" sz="2000" dirty="0">
                <a:solidFill>
                  <a:schemeClr val="tx2"/>
                </a:solidFill>
              </a:rPr>
              <a:t>, </a:t>
            </a:r>
            <a:r>
              <a:rPr lang="en-AU" sz="2000" dirty="0" err="1">
                <a:solidFill>
                  <a:schemeClr val="tx2"/>
                </a:solidFill>
              </a:rPr>
              <a:t>pjesmu</a:t>
            </a:r>
            <a:r>
              <a:rPr lang="en-AU" sz="2000" dirty="0">
                <a:solidFill>
                  <a:schemeClr val="tx2"/>
                </a:solidFill>
              </a:rPr>
              <a:t> i sl.) </a:t>
            </a:r>
            <a:r>
              <a:rPr lang="en-AU" sz="2000" dirty="0" err="1">
                <a:solidFill>
                  <a:schemeClr val="tx2"/>
                </a:solidFill>
              </a:rPr>
              <a:t>predviđen</a:t>
            </a:r>
            <a:r>
              <a:rPr lang="en-AU" sz="2000" dirty="0">
                <a:solidFill>
                  <a:schemeClr val="tx2"/>
                </a:solidFill>
              </a:rPr>
              <a:t> je </a:t>
            </a:r>
            <a:r>
              <a:rPr lang="en-AU" sz="2000" dirty="0" err="1">
                <a:solidFill>
                  <a:schemeClr val="tx2"/>
                </a:solidFill>
              </a:rPr>
              <a:t>zaseban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primjerak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kodnoga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lista</a:t>
            </a:r>
            <a:r>
              <a:rPr lang="en-AU" sz="2000" dirty="0">
                <a:solidFill>
                  <a:schemeClr val="tx2"/>
                </a:solidFill>
              </a:rPr>
              <a:t> (</a:t>
            </a:r>
            <a:r>
              <a:rPr lang="en-AU" sz="2000" dirty="0" err="1">
                <a:solidFill>
                  <a:schemeClr val="tx2"/>
                </a:solidFill>
              </a:rPr>
              <a:t>kao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što</a:t>
            </a:r>
            <a:r>
              <a:rPr lang="en-AU" sz="2000" dirty="0">
                <a:solidFill>
                  <a:schemeClr val="tx2"/>
                </a:solidFill>
              </a:rPr>
              <a:t> je, u </a:t>
            </a:r>
            <a:r>
              <a:rPr lang="en-AU" sz="2000" dirty="0" err="1">
                <a:solidFill>
                  <a:schemeClr val="tx2"/>
                </a:solidFill>
              </a:rPr>
              <a:t>anketnom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istraživanju</a:t>
            </a:r>
            <a:r>
              <a:rPr lang="en-AU" sz="2000" dirty="0">
                <a:solidFill>
                  <a:schemeClr val="tx2"/>
                </a:solidFill>
              </a:rPr>
              <a:t>, </a:t>
            </a:r>
            <a:r>
              <a:rPr lang="en-AU" sz="2000" dirty="0" err="1">
                <a:solidFill>
                  <a:schemeClr val="tx2"/>
                </a:solidFill>
              </a:rPr>
              <a:t>za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svakog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ispitanika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predviđen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zaseban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primjerak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anketnog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upitnika</a:t>
            </a:r>
            <a:r>
              <a:rPr lang="en-AU" sz="2000" dirty="0">
                <a:solidFill>
                  <a:schemeClr val="tx2"/>
                </a:solidFill>
              </a:rPr>
              <a:t>).</a:t>
            </a:r>
            <a:endParaRPr lang="hr-HR" sz="20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</a:endParaRPr>
          </a:p>
          <a:p>
            <a:endParaRPr lang="hr-HR" sz="24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2"/>
                </a:solidFill>
                <a:cs typeface="Arial" charset="0"/>
              </a:rPr>
              <a:t>Postupak analize sadržaja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3400" y="14478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hr-HR" sz="2000" dirty="0">
                <a:solidFill>
                  <a:schemeClr val="tx2"/>
                </a:solidFill>
                <a:latin typeface="+mj-lt"/>
                <a:cs typeface="Arial" charset="0"/>
              </a:rPr>
              <a:t>Nakon izrade instrumenta – matrice (protokola)</a:t>
            </a:r>
          </a:p>
          <a:p>
            <a:pPr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+mj-lt"/>
              <a:cs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hr-HR" sz="2000" dirty="0">
                <a:solidFill>
                  <a:schemeClr val="tx2"/>
                </a:solidFill>
                <a:latin typeface="+mj-lt"/>
                <a:cs typeface="Arial" charset="0"/>
              </a:rPr>
              <a:t> 1. Izbor analitičara</a:t>
            </a:r>
          </a:p>
          <a:p>
            <a:pPr>
              <a:buFont typeface="Wingdings 2" pitchFamily="18" charset="2"/>
              <a:buNone/>
            </a:pPr>
            <a:r>
              <a:rPr lang="hr-HR" sz="2000" dirty="0">
                <a:solidFill>
                  <a:schemeClr val="tx2"/>
                </a:solidFill>
                <a:latin typeface="+mj-lt"/>
                <a:cs typeface="Arial" charset="0"/>
              </a:rPr>
              <a:t> 2. Uvježbavanje analitičara i pokusna analiza</a:t>
            </a:r>
          </a:p>
          <a:p>
            <a:pPr>
              <a:buFont typeface="Wingdings 2" pitchFamily="18" charset="2"/>
              <a:buNone/>
            </a:pPr>
            <a:r>
              <a:rPr lang="hr-HR" sz="2000" dirty="0">
                <a:solidFill>
                  <a:schemeClr val="tx2"/>
                </a:solidFill>
                <a:latin typeface="+mj-lt"/>
                <a:cs typeface="Arial" charset="0"/>
              </a:rPr>
              <a:t> 3. Proučavanje građe i kodiranje – upisivanje kodova u kodni list (analizu olakšavaju programi poput: Nvivo, Dedoose, Atlas ...)</a:t>
            </a:r>
          </a:p>
          <a:p>
            <a:pPr>
              <a:buFont typeface="Wingdings 2" pitchFamily="18" charset="2"/>
              <a:buNone/>
            </a:pPr>
            <a:r>
              <a:rPr lang="hr-HR" sz="2000" dirty="0">
                <a:solidFill>
                  <a:schemeClr val="tx2"/>
                </a:solidFill>
                <a:latin typeface="+mj-lt"/>
                <a:cs typeface="Arial" charset="0"/>
              </a:rPr>
              <a:t> 4. Provjera pouzdanosti analize</a:t>
            </a:r>
          </a:p>
          <a:p>
            <a:pPr>
              <a:buFont typeface="Wingdings 2" pitchFamily="18" charset="2"/>
              <a:buNone/>
            </a:pPr>
            <a:endParaRPr lang="hr-HR" sz="2000" dirty="0">
              <a:solidFill>
                <a:schemeClr val="tx2"/>
              </a:solidFill>
              <a:latin typeface="+mj-lt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hr-HR" sz="2000" dirty="0">
                <a:solidFill>
                  <a:schemeClr val="tx2"/>
                </a:solidFill>
                <a:latin typeface="+mj-lt"/>
                <a:cs typeface="Arial" charset="0"/>
              </a:rPr>
              <a:t>Provjera pouzdanosti analize – Cohen kappa koeficijent</a:t>
            </a:r>
          </a:p>
          <a:p>
            <a:pPr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+mj-lt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hr-HR" sz="2000" dirty="0">
                <a:solidFill>
                  <a:schemeClr val="tx2"/>
                </a:solidFill>
                <a:latin typeface="+mj-lt"/>
                <a:cs typeface="Arial" charset="0"/>
              </a:rPr>
              <a:t>Računa se za svaku varijablu. Srednja vrijednost definira pouzdanost istraživanja. Potrebno navesti koje jedinice sadržaja imaju nisu pouzdanost a koje visoku.</a:t>
            </a:r>
          </a:p>
          <a:p>
            <a:pPr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  <a:latin typeface="+mj-lt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hr-HR" sz="2000" dirty="0">
                <a:solidFill>
                  <a:schemeClr val="tx2"/>
                </a:solidFill>
                <a:latin typeface="+mj-lt"/>
                <a:cs typeface="Arial" charset="0"/>
              </a:rPr>
              <a:t>Prema kriterijima koji se navode u literaturi, na zadovoljavajuću podudarnost ukazuje vrijednost Cohenove kappe iznad 0,60 (≥ 0,61), dok vrijednosti iznad 0,80 (≥ 0,81) ukazuju na vrlo visoko ili gotovo idealno slaganje</a:t>
            </a:r>
          </a:p>
          <a:p>
            <a:pPr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/>
          </a:bodyPr>
          <a:lstStyle/>
          <a:p>
            <a:r>
              <a:rPr lang="en-AU" dirty="0" err="1">
                <a:solidFill>
                  <a:schemeClr val="tx2"/>
                </a:solidFill>
              </a:rPr>
              <a:t>Obrada</a:t>
            </a:r>
            <a:r>
              <a:rPr lang="en-AU" dirty="0">
                <a:solidFill>
                  <a:schemeClr val="tx2"/>
                </a:solidFill>
              </a:rPr>
              <a:t> i </a:t>
            </a:r>
            <a:r>
              <a:rPr lang="en-AU" dirty="0" err="1">
                <a:solidFill>
                  <a:schemeClr val="tx2"/>
                </a:solidFill>
              </a:rPr>
              <a:t>interpretacija</a:t>
            </a:r>
            <a:r>
              <a:rPr lang="en-AU" dirty="0">
                <a:solidFill>
                  <a:schemeClr val="tx2"/>
                </a:solidFill>
              </a:rPr>
              <a:t> </a:t>
            </a:r>
            <a:r>
              <a:rPr lang="en-AU" dirty="0" err="1">
                <a:solidFill>
                  <a:schemeClr val="tx2"/>
                </a:solidFill>
              </a:rPr>
              <a:t>rezultata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3400" y="14478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en-AU" sz="2000" dirty="0" err="1">
                <a:solidFill>
                  <a:schemeClr val="tx2"/>
                </a:solidFill>
              </a:rPr>
              <a:t>Planom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obrade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analitičkih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podataka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potrebno</a:t>
            </a:r>
            <a:r>
              <a:rPr lang="en-AU" sz="2000" dirty="0">
                <a:solidFill>
                  <a:schemeClr val="tx2"/>
                </a:solidFill>
              </a:rPr>
              <a:t> je </a:t>
            </a:r>
            <a:r>
              <a:rPr lang="en-AU" sz="2000" dirty="0" err="1">
                <a:solidFill>
                  <a:schemeClr val="tx2"/>
                </a:solidFill>
              </a:rPr>
              <a:t>definirati</a:t>
            </a:r>
            <a:r>
              <a:rPr lang="en-AU" sz="2000" dirty="0">
                <a:solidFill>
                  <a:schemeClr val="tx2"/>
                </a:solidFill>
              </a:rPr>
              <a:t>:</a:t>
            </a:r>
            <a:endParaRPr lang="hr-HR" sz="2000" dirty="0">
              <a:solidFill>
                <a:schemeClr val="tx2"/>
              </a:solidFill>
            </a:endParaRPr>
          </a:p>
          <a:p>
            <a:endParaRPr lang="hr-HR" sz="2000" i="1" dirty="0"/>
          </a:p>
          <a:p>
            <a:pPr>
              <a:buFont typeface="Arial" charset="0"/>
              <a:buChar char="•"/>
            </a:pPr>
            <a:r>
              <a:rPr lang="en-AU" sz="2000" i="1" dirty="0">
                <a:solidFill>
                  <a:schemeClr val="tx2"/>
                </a:solidFill>
              </a:rPr>
              <a:t>U </a:t>
            </a:r>
            <a:r>
              <a:rPr lang="en-AU" sz="2000" i="1" dirty="0" err="1">
                <a:solidFill>
                  <a:schemeClr val="tx2"/>
                </a:solidFill>
              </a:rPr>
              <a:t>kojim</a:t>
            </a:r>
            <a:r>
              <a:rPr lang="en-AU" sz="2000" i="1" dirty="0">
                <a:solidFill>
                  <a:schemeClr val="tx2"/>
                </a:solidFill>
              </a:rPr>
              <a:t> </a:t>
            </a:r>
            <a:r>
              <a:rPr lang="en-AU" sz="2000" i="1" dirty="0" err="1">
                <a:solidFill>
                  <a:schemeClr val="tx2"/>
                </a:solidFill>
              </a:rPr>
              <a:t>će</a:t>
            </a:r>
            <a:r>
              <a:rPr lang="en-AU" sz="2000" i="1" dirty="0">
                <a:solidFill>
                  <a:schemeClr val="tx2"/>
                </a:solidFill>
              </a:rPr>
              <a:t> se </a:t>
            </a:r>
            <a:r>
              <a:rPr lang="en-AU" sz="2000" i="1" dirty="0" err="1">
                <a:solidFill>
                  <a:schemeClr val="tx2"/>
                </a:solidFill>
              </a:rPr>
              <a:t>jedinicama</a:t>
            </a:r>
            <a:r>
              <a:rPr lang="en-AU" sz="2000" i="1" dirty="0">
                <a:solidFill>
                  <a:schemeClr val="tx2"/>
                </a:solidFill>
              </a:rPr>
              <a:t> </a:t>
            </a:r>
            <a:r>
              <a:rPr lang="en-AU" sz="2000" i="1" dirty="0" err="1">
                <a:solidFill>
                  <a:schemeClr val="tx2"/>
                </a:solidFill>
              </a:rPr>
              <a:t>izraziti</a:t>
            </a:r>
            <a:r>
              <a:rPr lang="en-AU" sz="2000" i="1" dirty="0">
                <a:solidFill>
                  <a:schemeClr val="tx2"/>
                </a:solidFill>
              </a:rPr>
              <a:t> </a:t>
            </a:r>
            <a:r>
              <a:rPr lang="en-AU" sz="2000" i="1" dirty="0" err="1">
                <a:solidFill>
                  <a:schemeClr val="tx2"/>
                </a:solidFill>
              </a:rPr>
              <a:t>rezultati</a:t>
            </a:r>
            <a:r>
              <a:rPr lang="en-AU" sz="2000" i="1" dirty="0">
                <a:solidFill>
                  <a:schemeClr val="tx2"/>
                </a:solidFill>
              </a:rPr>
              <a:t> </a:t>
            </a:r>
            <a:r>
              <a:rPr lang="en-AU" sz="2000" i="1" dirty="0" err="1">
                <a:solidFill>
                  <a:schemeClr val="tx2"/>
                </a:solidFill>
              </a:rPr>
              <a:t>analize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endParaRPr lang="hr-HR" sz="2000" dirty="0">
              <a:solidFill>
                <a:schemeClr val="tx2"/>
              </a:solidFill>
            </a:endParaRPr>
          </a:p>
          <a:p>
            <a:endParaRPr lang="hr-HR" sz="2000" i="1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en-AU" sz="2000" i="1" dirty="0">
                <a:solidFill>
                  <a:schemeClr val="tx2"/>
                </a:solidFill>
              </a:rPr>
              <a:t> </a:t>
            </a:r>
            <a:r>
              <a:rPr lang="en-AU" sz="2000" i="1" dirty="0" err="1">
                <a:solidFill>
                  <a:schemeClr val="tx2"/>
                </a:solidFill>
              </a:rPr>
              <a:t>Prema</a:t>
            </a:r>
            <a:r>
              <a:rPr lang="en-AU" sz="2000" i="1" dirty="0">
                <a:solidFill>
                  <a:schemeClr val="tx2"/>
                </a:solidFill>
              </a:rPr>
              <a:t> </a:t>
            </a:r>
            <a:r>
              <a:rPr lang="en-AU" sz="2000" i="1" dirty="0" err="1">
                <a:solidFill>
                  <a:schemeClr val="tx2"/>
                </a:solidFill>
              </a:rPr>
              <a:t>kojim</a:t>
            </a:r>
            <a:r>
              <a:rPr lang="en-AU" sz="2000" i="1" dirty="0">
                <a:solidFill>
                  <a:schemeClr val="tx2"/>
                </a:solidFill>
              </a:rPr>
              <a:t> </a:t>
            </a:r>
            <a:r>
              <a:rPr lang="en-AU" sz="2000" i="1" dirty="0" err="1">
                <a:solidFill>
                  <a:schemeClr val="tx2"/>
                </a:solidFill>
              </a:rPr>
              <a:t>će</a:t>
            </a:r>
            <a:r>
              <a:rPr lang="en-AU" sz="2000" i="1" dirty="0">
                <a:solidFill>
                  <a:schemeClr val="tx2"/>
                </a:solidFill>
              </a:rPr>
              <a:t> se </a:t>
            </a:r>
            <a:r>
              <a:rPr lang="en-AU" sz="2000" i="1" dirty="0" err="1">
                <a:solidFill>
                  <a:schemeClr val="tx2"/>
                </a:solidFill>
              </a:rPr>
              <a:t>kriterijima</a:t>
            </a:r>
            <a:r>
              <a:rPr lang="en-AU" sz="2000" i="1" dirty="0">
                <a:solidFill>
                  <a:schemeClr val="tx2"/>
                </a:solidFill>
              </a:rPr>
              <a:t> </a:t>
            </a:r>
            <a:r>
              <a:rPr lang="en-AU" sz="2000" i="1" dirty="0" err="1">
                <a:solidFill>
                  <a:schemeClr val="tx2"/>
                </a:solidFill>
              </a:rPr>
              <a:t>dobiveni</a:t>
            </a:r>
            <a:r>
              <a:rPr lang="en-AU" sz="2000" i="1" dirty="0">
                <a:solidFill>
                  <a:schemeClr val="tx2"/>
                </a:solidFill>
              </a:rPr>
              <a:t> </a:t>
            </a:r>
            <a:r>
              <a:rPr lang="en-AU" sz="2000" i="1" dirty="0" err="1">
                <a:solidFill>
                  <a:schemeClr val="tx2"/>
                </a:solidFill>
              </a:rPr>
              <a:t>rezultati</a:t>
            </a:r>
            <a:r>
              <a:rPr lang="en-AU" sz="2000" i="1" dirty="0">
                <a:solidFill>
                  <a:schemeClr val="tx2"/>
                </a:solidFill>
              </a:rPr>
              <a:t> </a:t>
            </a:r>
            <a:r>
              <a:rPr lang="en-AU" sz="2000" i="1" dirty="0" err="1">
                <a:solidFill>
                  <a:schemeClr val="tx2"/>
                </a:solidFill>
              </a:rPr>
              <a:t>razvrstavati</a:t>
            </a:r>
            <a:r>
              <a:rPr lang="en-AU" sz="2000" i="1" dirty="0">
                <a:solidFill>
                  <a:schemeClr val="tx2"/>
                </a:solidFill>
              </a:rPr>
              <a:t> (“</a:t>
            </a:r>
            <a:r>
              <a:rPr lang="en-AU" sz="2000" i="1" dirty="0" err="1">
                <a:solidFill>
                  <a:schemeClr val="tx2"/>
                </a:solidFill>
              </a:rPr>
              <a:t>ukrižavati</a:t>
            </a:r>
            <a:r>
              <a:rPr lang="en-AU" sz="2000" i="1" dirty="0">
                <a:solidFill>
                  <a:schemeClr val="tx2"/>
                </a:solidFill>
              </a:rPr>
              <a:t>”)</a:t>
            </a:r>
            <a:endParaRPr lang="hr-HR" sz="20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000" i="1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hr-HR" sz="2000" i="1" dirty="0">
                <a:solidFill>
                  <a:schemeClr val="tx2"/>
                </a:solidFill>
              </a:rPr>
              <a:t> </a:t>
            </a:r>
            <a:r>
              <a:rPr lang="en-AU" sz="2000" i="1" dirty="0" err="1">
                <a:solidFill>
                  <a:schemeClr val="tx2"/>
                </a:solidFill>
              </a:rPr>
              <a:t>Koje</a:t>
            </a:r>
            <a:r>
              <a:rPr lang="en-AU" sz="2000" i="1" dirty="0">
                <a:solidFill>
                  <a:schemeClr val="tx2"/>
                </a:solidFill>
              </a:rPr>
              <a:t> </a:t>
            </a:r>
            <a:r>
              <a:rPr lang="en-AU" sz="2000" i="1" dirty="0" err="1">
                <a:solidFill>
                  <a:schemeClr val="tx2"/>
                </a:solidFill>
              </a:rPr>
              <a:t>će</a:t>
            </a:r>
            <a:r>
              <a:rPr lang="en-AU" sz="2000" i="1" dirty="0">
                <a:solidFill>
                  <a:schemeClr val="tx2"/>
                </a:solidFill>
              </a:rPr>
              <a:t> se </a:t>
            </a:r>
            <a:r>
              <a:rPr lang="en-AU" sz="2000" i="1" dirty="0" err="1">
                <a:solidFill>
                  <a:schemeClr val="tx2"/>
                </a:solidFill>
              </a:rPr>
              <a:t>statističke</a:t>
            </a:r>
            <a:r>
              <a:rPr lang="en-AU" sz="2000" i="1" dirty="0">
                <a:solidFill>
                  <a:schemeClr val="tx2"/>
                </a:solidFill>
              </a:rPr>
              <a:t> </a:t>
            </a:r>
            <a:r>
              <a:rPr lang="en-AU" sz="2000" i="1" dirty="0" err="1">
                <a:solidFill>
                  <a:schemeClr val="tx2"/>
                </a:solidFill>
              </a:rPr>
              <a:t>analize</a:t>
            </a:r>
            <a:r>
              <a:rPr lang="en-AU" sz="2000" i="1" dirty="0">
                <a:solidFill>
                  <a:schemeClr val="tx2"/>
                </a:solidFill>
              </a:rPr>
              <a:t> </a:t>
            </a:r>
            <a:r>
              <a:rPr lang="en-AU" sz="2000" i="1" dirty="0" err="1">
                <a:solidFill>
                  <a:schemeClr val="tx2"/>
                </a:solidFill>
              </a:rPr>
              <a:t>koristiti</a:t>
            </a:r>
            <a:r>
              <a:rPr lang="en-AU" sz="2000" i="1" dirty="0">
                <a:solidFill>
                  <a:schemeClr val="tx2"/>
                </a:solidFill>
              </a:rPr>
              <a:t> u </a:t>
            </a:r>
            <a:r>
              <a:rPr lang="en-AU" sz="2000" i="1" dirty="0" err="1">
                <a:solidFill>
                  <a:schemeClr val="tx2"/>
                </a:solidFill>
              </a:rPr>
              <a:t>interpretaciji</a:t>
            </a:r>
            <a:r>
              <a:rPr lang="en-AU" sz="2000" i="1" dirty="0">
                <a:solidFill>
                  <a:schemeClr val="tx2"/>
                </a:solidFill>
              </a:rPr>
              <a:t> </a:t>
            </a:r>
            <a:r>
              <a:rPr lang="en-AU" sz="2000" i="1" dirty="0" err="1">
                <a:solidFill>
                  <a:schemeClr val="tx2"/>
                </a:solidFill>
              </a:rPr>
              <a:t>rezultata</a:t>
            </a:r>
            <a:r>
              <a:rPr lang="en-AU" sz="2000" i="1" dirty="0">
                <a:solidFill>
                  <a:schemeClr val="tx2"/>
                </a:solidFill>
              </a:rPr>
              <a:t> i </a:t>
            </a:r>
            <a:r>
              <a:rPr lang="en-AU" sz="2000" i="1" dirty="0" err="1">
                <a:solidFill>
                  <a:schemeClr val="tx2"/>
                </a:solidFill>
              </a:rPr>
              <a:t>donošenju</a:t>
            </a:r>
            <a:r>
              <a:rPr lang="en-AU" sz="2000" i="1" dirty="0">
                <a:solidFill>
                  <a:schemeClr val="tx2"/>
                </a:solidFill>
              </a:rPr>
              <a:t> </a:t>
            </a:r>
            <a:r>
              <a:rPr lang="en-AU" sz="2000" i="1" dirty="0" err="1">
                <a:solidFill>
                  <a:schemeClr val="tx2"/>
                </a:solidFill>
              </a:rPr>
              <a:t>zaključaka</a:t>
            </a:r>
            <a:endParaRPr lang="hr-HR" sz="20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000" i="1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en-AU" sz="2000" i="1" dirty="0" err="1">
                <a:solidFill>
                  <a:schemeClr val="tx2"/>
                </a:solidFill>
              </a:rPr>
              <a:t>Kako</a:t>
            </a:r>
            <a:r>
              <a:rPr lang="en-AU" sz="2000" i="1" dirty="0">
                <a:solidFill>
                  <a:schemeClr val="tx2"/>
                </a:solidFill>
              </a:rPr>
              <a:t> </a:t>
            </a:r>
            <a:r>
              <a:rPr lang="en-AU" sz="2000" i="1" dirty="0" err="1">
                <a:solidFill>
                  <a:schemeClr val="tx2"/>
                </a:solidFill>
              </a:rPr>
              <a:t>će</a:t>
            </a:r>
            <a:r>
              <a:rPr lang="en-AU" sz="2000" i="1" dirty="0">
                <a:solidFill>
                  <a:schemeClr val="tx2"/>
                </a:solidFill>
              </a:rPr>
              <a:t> se </a:t>
            </a:r>
            <a:r>
              <a:rPr lang="en-AU" sz="2000" i="1" dirty="0" err="1">
                <a:solidFill>
                  <a:schemeClr val="tx2"/>
                </a:solidFill>
              </a:rPr>
              <a:t>rezultati</a:t>
            </a:r>
            <a:r>
              <a:rPr lang="en-AU" sz="2000" i="1" dirty="0">
                <a:solidFill>
                  <a:schemeClr val="tx2"/>
                </a:solidFill>
              </a:rPr>
              <a:t> </a:t>
            </a:r>
            <a:r>
              <a:rPr lang="en-AU" sz="2000" i="1" dirty="0" err="1">
                <a:solidFill>
                  <a:schemeClr val="tx2"/>
                </a:solidFill>
              </a:rPr>
              <a:t>prikazati</a:t>
            </a:r>
            <a:r>
              <a:rPr lang="en-AU" sz="2000" dirty="0">
                <a:solidFill>
                  <a:schemeClr val="tx2"/>
                </a:solidFill>
              </a:rPr>
              <a:t> (</a:t>
            </a:r>
            <a:r>
              <a:rPr lang="en-AU" sz="2000" dirty="0" err="1">
                <a:solidFill>
                  <a:schemeClr val="tx2"/>
                </a:solidFill>
              </a:rPr>
              <a:t>tablično</a:t>
            </a:r>
            <a:r>
              <a:rPr lang="en-AU" sz="2000" dirty="0">
                <a:solidFill>
                  <a:schemeClr val="tx2"/>
                </a:solidFill>
              </a:rPr>
              <a:t>, </a:t>
            </a:r>
            <a:r>
              <a:rPr lang="en-AU" sz="2000" dirty="0" err="1">
                <a:solidFill>
                  <a:schemeClr val="tx2"/>
                </a:solidFill>
              </a:rPr>
              <a:t>grafički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itd</a:t>
            </a:r>
            <a:r>
              <a:rPr lang="en-AU" sz="2000" dirty="0">
                <a:solidFill>
                  <a:schemeClr val="tx2"/>
                </a:solidFill>
              </a:rPr>
              <a:t>).</a:t>
            </a:r>
            <a:endParaRPr lang="hr-HR" sz="2000" dirty="0">
              <a:solidFill>
                <a:schemeClr val="tx2"/>
              </a:solidFill>
            </a:endParaRPr>
          </a:p>
          <a:p>
            <a:r>
              <a:rPr lang="en-AU" sz="2000" dirty="0">
                <a:solidFill>
                  <a:schemeClr val="tx2"/>
                </a:solidFill>
              </a:rPr>
              <a:t> </a:t>
            </a:r>
            <a:endParaRPr lang="hr-HR" sz="2000" dirty="0">
              <a:solidFill>
                <a:schemeClr val="tx2"/>
              </a:solidFill>
            </a:endParaRPr>
          </a:p>
          <a:p>
            <a:r>
              <a:rPr lang="en-AU" sz="2000" dirty="0">
                <a:solidFill>
                  <a:schemeClr val="tx2"/>
                </a:solidFill>
              </a:rPr>
              <a:t>Na </a:t>
            </a:r>
            <a:r>
              <a:rPr lang="en-AU" sz="2000" dirty="0" err="1">
                <a:solidFill>
                  <a:schemeClr val="tx2"/>
                </a:solidFill>
              </a:rPr>
              <a:t>kraju</a:t>
            </a:r>
            <a:r>
              <a:rPr lang="en-AU" sz="2000" dirty="0">
                <a:solidFill>
                  <a:schemeClr val="tx2"/>
                </a:solidFill>
              </a:rPr>
              <a:t> je </a:t>
            </a:r>
            <a:r>
              <a:rPr lang="en-AU" sz="2000" dirty="0" err="1">
                <a:solidFill>
                  <a:schemeClr val="tx2"/>
                </a:solidFill>
              </a:rPr>
              <a:t>potrebno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izraditi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završno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istraživačko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izvješće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ili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studiju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uvažavanjem</a:t>
            </a:r>
            <a:r>
              <a:rPr lang="en-AU" sz="2000" dirty="0">
                <a:solidFill>
                  <a:schemeClr val="tx2"/>
                </a:solidFill>
              </a:rPr>
              <a:t>  </a:t>
            </a:r>
            <a:r>
              <a:rPr lang="en-AU" sz="2000" dirty="0" err="1">
                <a:solidFill>
                  <a:schemeClr val="tx2"/>
                </a:solidFill>
              </a:rPr>
              <a:t>istih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načela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koja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vrijede</a:t>
            </a:r>
            <a:r>
              <a:rPr lang="en-AU" sz="2000" dirty="0">
                <a:solidFill>
                  <a:schemeClr val="tx2"/>
                </a:solidFill>
              </a:rPr>
              <a:t> i u </a:t>
            </a:r>
            <a:r>
              <a:rPr lang="en-AU" sz="2000" dirty="0" err="1">
                <a:solidFill>
                  <a:schemeClr val="tx2"/>
                </a:solidFill>
              </a:rPr>
              <a:t>slučaju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primjene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bilo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koje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druge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istraživačke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metode</a:t>
            </a:r>
            <a:r>
              <a:rPr lang="en-AU" sz="2000" dirty="0">
                <a:solidFill>
                  <a:schemeClr val="tx2"/>
                </a:solidFill>
              </a:rPr>
              <a:t>, a o </a:t>
            </a:r>
            <a:r>
              <a:rPr lang="en-AU" sz="2000" dirty="0" err="1">
                <a:solidFill>
                  <a:schemeClr val="tx2"/>
                </a:solidFill>
              </a:rPr>
              <a:t>čemu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će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biti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riječi</a:t>
            </a:r>
            <a:r>
              <a:rPr lang="en-AU" sz="2000" dirty="0">
                <a:solidFill>
                  <a:schemeClr val="tx2"/>
                </a:solidFill>
              </a:rPr>
              <a:t> u </a:t>
            </a:r>
            <a:r>
              <a:rPr lang="en-AU" sz="2000" dirty="0" err="1">
                <a:solidFill>
                  <a:schemeClr val="tx2"/>
                </a:solidFill>
              </a:rPr>
              <a:t>daljnjem</a:t>
            </a:r>
            <a:r>
              <a:rPr lang="en-AU" sz="2000" dirty="0">
                <a:solidFill>
                  <a:schemeClr val="tx2"/>
                </a:solidFill>
              </a:rPr>
              <a:t> </a:t>
            </a:r>
            <a:r>
              <a:rPr lang="en-AU" sz="2000" dirty="0" err="1">
                <a:solidFill>
                  <a:schemeClr val="tx2"/>
                </a:solidFill>
              </a:rPr>
              <a:t>tekstu</a:t>
            </a:r>
            <a:r>
              <a:rPr lang="en-AU" sz="2000" dirty="0">
                <a:solidFill>
                  <a:schemeClr val="tx2"/>
                </a:solidFill>
              </a:rPr>
              <a:t>. </a:t>
            </a:r>
            <a:endParaRPr lang="hr-HR" sz="20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000" dirty="0">
              <a:solidFill>
                <a:schemeClr val="tx2"/>
              </a:solidFill>
            </a:endParaRPr>
          </a:p>
          <a:p>
            <a:endParaRPr lang="hr-HR" sz="24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2209800" y="2819400"/>
            <a:ext cx="4419600" cy="113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/>
            <a:r>
              <a:rPr lang="hr-HR" sz="2800" b="1" dirty="0">
                <a:solidFill>
                  <a:schemeClr val="tx2"/>
                </a:solidFill>
              </a:rPr>
              <a:t>HVALA NA PAŽNJI!</a:t>
            </a:r>
          </a:p>
          <a:p>
            <a:pPr algn="ctr">
              <a:lnSpc>
                <a:spcPct val="90000"/>
              </a:lnSpc>
            </a:pPr>
            <a:endParaRPr lang="hr-HR" sz="2200" dirty="0"/>
          </a:p>
          <a:p>
            <a:pPr algn="ctr">
              <a:lnSpc>
                <a:spcPct val="90000"/>
              </a:lnSpc>
            </a:pPr>
            <a:endParaRPr lang="hr-HR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>
                <a:solidFill>
                  <a:schemeClr val="tx2"/>
                </a:solidFill>
              </a:rPr>
              <a:t>Podjela istraživačkih metoda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257800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hr-HR" sz="2800" i="1" u="sng" dirty="0">
                <a:solidFill>
                  <a:schemeClr val="tx2"/>
                </a:solidFill>
              </a:rPr>
              <a:t>Field</a:t>
            </a:r>
            <a:r>
              <a:rPr lang="hr-HR" sz="2800" u="sng" dirty="0">
                <a:solidFill>
                  <a:schemeClr val="tx2"/>
                </a:solidFill>
              </a:rPr>
              <a:t> – metode</a:t>
            </a:r>
          </a:p>
          <a:p>
            <a:pPr>
              <a:defRPr/>
            </a:pPr>
            <a:r>
              <a:rPr lang="hr-HR" sz="2800" dirty="0">
                <a:solidFill>
                  <a:schemeClr val="tx2"/>
                </a:solidFill>
              </a:rPr>
              <a:t>Prikupljanje podataka od pojedinaca, u stvarnoj životnoj situaciji</a:t>
            </a:r>
          </a:p>
          <a:p>
            <a:pPr lvl="1">
              <a:lnSpc>
                <a:spcPct val="90000"/>
              </a:lnSpc>
              <a:defRPr/>
            </a:pPr>
            <a:r>
              <a:rPr lang="hr-HR" sz="2400" dirty="0">
                <a:solidFill>
                  <a:schemeClr val="tx2"/>
                </a:solidFill>
              </a:rPr>
              <a:t>opažanje</a:t>
            </a:r>
          </a:p>
          <a:p>
            <a:pPr lvl="1">
              <a:lnSpc>
                <a:spcPct val="90000"/>
              </a:lnSpc>
              <a:defRPr/>
            </a:pPr>
            <a:r>
              <a:rPr lang="hr-HR" sz="2400" dirty="0">
                <a:solidFill>
                  <a:schemeClr val="tx2"/>
                </a:solidFill>
              </a:rPr>
              <a:t>intervju</a:t>
            </a:r>
          </a:p>
          <a:p>
            <a:pPr lvl="1">
              <a:lnSpc>
                <a:spcPct val="90000"/>
              </a:lnSpc>
              <a:defRPr/>
            </a:pPr>
            <a:r>
              <a:rPr lang="hr-HR" sz="2400" dirty="0">
                <a:solidFill>
                  <a:schemeClr val="tx2"/>
                </a:solidFill>
              </a:rPr>
              <a:t>anketa</a:t>
            </a:r>
          </a:p>
          <a:p>
            <a:pPr lvl="1">
              <a:lnSpc>
                <a:spcPct val="90000"/>
              </a:lnSpc>
              <a:defRPr/>
            </a:pPr>
            <a:r>
              <a:rPr lang="hr-HR" sz="2400" dirty="0">
                <a:solidFill>
                  <a:schemeClr val="tx2"/>
                </a:solidFill>
              </a:rPr>
              <a:t>eksperiment</a:t>
            </a:r>
            <a:endParaRPr lang="hr-HR" sz="2800" dirty="0">
              <a:solidFill>
                <a:schemeClr val="tx2"/>
              </a:solidFill>
            </a:endParaRPr>
          </a:p>
          <a:p>
            <a:pPr>
              <a:buNone/>
              <a:defRPr/>
            </a:pPr>
            <a:r>
              <a:rPr lang="hr-HR" sz="2800" i="1" u="sng" dirty="0">
                <a:solidFill>
                  <a:schemeClr val="tx2"/>
                </a:solidFill>
              </a:rPr>
              <a:t>Desk</a:t>
            </a:r>
            <a:r>
              <a:rPr lang="hr-HR" sz="2800" u="sng" dirty="0">
                <a:solidFill>
                  <a:schemeClr val="tx2"/>
                </a:solidFill>
              </a:rPr>
              <a:t> -metode</a:t>
            </a:r>
            <a:r>
              <a:rPr lang="hr-HR" sz="2800" dirty="0">
                <a:solidFill>
                  <a:schemeClr val="tx2"/>
                </a:solidFill>
              </a:rPr>
              <a:t>   </a:t>
            </a:r>
          </a:p>
          <a:p>
            <a:pPr>
              <a:defRPr/>
            </a:pPr>
            <a:r>
              <a:rPr lang="hr-HR" sz="2800" dirty="0">
                <a:solidFill>
                  <a:schemeClr val="tx2"/>
                </a:solidFill>
              </a:rPr>
              <a:t>Prikupljanje podataka “za stolom”, analiza već postojećih podataka</a:t>
            </a:r>
          </a:p>
          <a:p>
            <a:pPr lvl="1">
              <a:lnSpc>
                <a:spcPct val="90000"/>
              </a:lnSpc>
              <a:defRPr/>
            </a:pPr>
            <a:r>
              <a:rPr lang="hr-HR" sz="2400" dirty="0">
                <a:solidFill>
                  <a:schemeClr val="tx2"/>
                </a:solidFill>
              </a:rPr>
              <a:t>analiza statističkih podataka</a:t>
            </a:r>
          </a:p>
          <a:p>
            <a:pPr lvl="1">
              <a:lnSpc>
                <a:spcPct val="90000"/>
              </a:lnSpc>
              <a:defRPr/>
            </a:pPr>
            <a:r>
              <a:rPr lang="hr-HR" sz="2400" dirty="0">
                <a:solidFill>
                  <a:schemeClr val="tx2"/>
                </a:solidFill>
              </a:rPr>
              <a:t>analiza sadržaja</a:t>
            </a:r>
          </a:p>
          <a:p>
            <a:pPr marL="0" indent="0">
              <a:buNone/>
              <a:defRPr/>
            </a:pPr>
            <a:endParaRPr lang="hr-HR" sz="1200" dirty="0">
              <a:solidFill>
                <a:schemeClr val="tx2"/>
              </a:solidFill>
              <a:latin typeface="Calibri (body)"/>
            </a:endParaRPr>
          </a:p>
          <a:p>
            <a:endParaRPr lang="hr-HR" sz="1200" dirty="0">
              <a:latin typeface="Calibri (body)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Desk istraživačke metode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3400" y="17526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lvl="0" indent="-4572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hr-HR" sz="3200" b="1" i="1" dirty="0">
                <a:solidFill>
                  <a:schemeClr val="tx2"/>
                </a:solidFill>
              </a:rPr>
              <a:t>Desk</a:t>
            </a:r>
            <a:r>
              <a:rPr lang="hr-HR" sz="3200" b="1" dirty="0">
                <a:solidFill>
                  <a:schemeClr val="tx2"/>
                </a:solidFill>
              </a:rPr>
              <a:t>-istraživanja se sastoje u analizi već postojećih, najčešće objavljenih podataka, prikupljenih s nekom drugom svrhom</a:t>
            </a:r>
            <a:r>
              <a:rPr lang="hr-HR" sz="3200" dirty="0">
                <a:solidFill>
                  <a:schemeClr val="tx2"/>
                </a:solidFill>
              </a:rPr>
              <a:t>, pa se takvi podaci ponekad nazivaju i sekundarnim podacima, a </a:t>
            </a:r>
            <a:r>
              <a:rPr lang="hr-HR" sz="3200" i="1" dirty="0">
                <a:solidFill>
                  <a:schemeClr val="tx2"/>
                </a:solidFill>
              </a:rPr>
              <a:t>desk</a:t>
            </a:r>
            <a:r>
              <a:rPr lang="hr-HR" sz="3200" dirty="0">
                <a:solidFill>
                  <a:schemeClr val="tx2"/>
                </a:solidFill>
              </a:rPr>
              <a:t>-istraživanja sekundarnim analizama.</a:t>
            </a:r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Desk istraživačke metode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3400" y="14478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457200" lvl="0" indent="-457200">
              <a:spcBef>
                <a:spcPct val="20000"/>
              </a:spcBef>
              <a:defRPr/>
            </a:pPr>
            <a:endParaRPr lang="hr-HR" sz="3200" dirty="0">
              <a:solidFill>
                <a:schemeClr val="tx2"/>
              </a:solidFill>
            </a:endParaRPr>
          </a:p>
          <a:p>
            <a:pPr marL="457200" indent="-4572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hr-HR" sz="3200" b="1" dirty="0">
                <a:solidFill>
                  <a:schemeClr val="tx2"/>
                </a:solidFill>
              </a:rPr>
              <a:t>Glavne prednosti</a:t>
            </a:r>
            <a:r>
              <a:rPr lang="hr-HR" sz="3200" dirty="0">
                <a:solidFill>
                  <a:schemeClr val="tx2"/>
                </a:solidFill>
              </a:rPr>
              <a:t> </a:t>
            </a:r>
            <a:r>
              <a:rPr lang="hr-HR" sz="3200" i="1" dirty="0">
                <a:solidFill>
                  <a:schemeClr val="tx2"/>
                </a:solidFill>
              </a:rPr>
              <a:t>desk-</a:t>
            </a:r>
            <a:r>
              <a:rPr lang="hr-HR" sz="3200" dirty="0">
                <a:solidFill>
                  <a:schemeClr val="tx2"/>
                </a:solidFill>
              </a:rPr>
              <a:t>metoda su sljedeće:</a:t>
            </a:r>
          </a:p>
          <a:p>
            <a:pPr marL="457200" indent="-457200">
              <a:spcBef>
                <a:spcPct val="20000"/>
              </a:spcBef>
              <a:buFont typeface="Arial" charset="0"/>
              <a:buChar char="•"/>
              <a:defRPr/>
            </a:pPr>
            <a:endParaRPr lang="hr-HR" sz="3200" dirty="0">
              <a:solidFill>
                <a:schemeClr val="tx2"/>
              </a:solidFill>
            </a:endParaRPr>
          </a:p>
          <a:p>
            <a:pPr marL="457200" lvl="0" indent="-4572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hr-HR" sz="3200" dirty="0">
                <a:solidFill>
                  <a:schemeClr val="tx2"/>
                </a:solidFill>
              </a:rPr>
              <a:t>Primjena takvih metoda omogućava </a:t>
            </a:r>
            <a:r>
              <a:rPr lang="hr-HR" sz="3200" b="1" dirty="0">
                <a:solidFill>
                  <a:schemeClr val="tx2"/>
                </a:solidFill>
              </a:rPr>
              <a:t>uspoređivanje podataka u vremenskome slijedu i prostornim odnosima</a:t>
            </a:r>
            <a:r>
              <a:rPr lang="hr-HR" sz="3200" dirty="0">
                <a:solidFill>
                  <a:schemeClr val="tx2"/>
                </a:solidFill>
              </a:rPr>
              <a:t> - omogućava proučavanje mogućih promjena društvenih pojava i ponašanja u određenom vremenskom razdoblju i određenim društvenim sredinama</a:t>
            </a:r>
          </a:p>
          <a:p>
            <a:pPr marL="457200" lvl="0" indent="-4572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hr-HR" sz="2800" i="1" dirty="0">
                <a:solidFill>
                  <a:schemeClr val="tx2"/>
                </a:solidFill>
              </a:rPr>
              <a:t>Desk</a:t>
            </a:r>
            <a:r>
              <a:rPr lang="hr-HR" sz="2800" dirty="0">
                <a:solidFill>
                  <a:schemeClr val="tx2"/>
                </a:solidFill>
              </a:rPr>
              <a:t>-metode je </a:t>
            </a:r>
            <a:r>
              <a:rPr lang="hr-HR" sz="2800" b="1" dirty="0">
                <a:solidFill>
                  <a:schemeClr val="tx2"/>
                </a:solidFill>
              </a:rPr>
              <a:t>moguće primijeniti i u slučajevima kad </a:t>
            </a:r>
            <a:r>
              <a:rPr lang="hr-HR" sz="2800" b="1" i="1" dirty="0">
                <a:solidFill>
                  <a:schemeClr val="tx2"/>
                </a:solidFill>
              </a:rPr>
              <a:t>field</a:t>
            </a:r>
            <a:r>
              <a:rPr lang="hr-HR" sz="2800" b="1" dirty="0">
                <a:solidFill>
                  <a:schemeClr val="tx2"/>
                </a:solidFill>
              </a:rPr>
              <a:t>-metode nisu primjenjive</a:t>
            </a:r>
            <a:r>
              <a:rPr lang="hr-HR" sz="2800" dirty="0">
                <a:solidFill>
                  <a:schemeClr val="tx2"/>
                </a:solidFill>
              </a:rPr>
              <a:t>. </a:t>
            </a:r>
          </a:p>
          <a:p>
            <a:pPr marL="457200" lvl="0" indent="-4572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hr-HR" sz="2800" dirty="0">
                <a:solidFill>
                  <a:schemeClr val="tx2"/>
                </a:solidFill>
              </a:rPr>
              <a:t>Primjena </a:t>
            </a:r>
            <a:r>
              <a:rPr lang="hr-HR" sz="2800" i="1" dirty="0">
                <a:solidFill>
                  <a:schemeClr val="tx2"/>
                </a:solidFill>
              </a:rPr>
              <a:t>desk</a:t>
            </a:r>
            <a:r>
              <a:rPr lang="hr-HR" sz="2800" dirty="0">
                <a:solidFill>
                  <a:schemeClr val="tx2"/>
                </a:solidFill>
              </a:rPr>
              <a:t>-metoda </a:t>
            </a:r>
            <a:r>
              <a:rPr lang="hr-HR" sz="2800" b="1" dirty="0">
                <a:solidFill>
                  <a:schemeClr val="tx2"/>
                </a:solidFill>
              </a:rPr>
              <a:t>ni na koji način ne utječe na predmet istraživanja</a:t>
            </a:r>
            <a:r>
              <a:rPr lang="hr-HR" sz="2800" dirty="0">
                <a:solidFill>
                  <a:schemeClr val="tx2"/>
                </a:solidFill>
              </a:rPr>
              <a:t> (bez obzira kako mi analizirali neki sadržaj ili podatke oni se u procesu analize ne mijenjaju) dok se u slučaju primjene </a:t>
            </a:r>
            <a:r>
              <a:rPr lang="hr-HR" sz="2800" i="1" dirty="0">
                <a:solidFill>
                  <a:schemeClr val="tx2"/>
                </a:solidFill>
              </a:rPr>
              <a:t>field</a:t>
            </a:r>
            <a:r>
              <a:rPr lang="hr-HR" sz="2800" dirty="0">
                <a:solidFill>
                  <a:schemeClr val="tx2"/>
                </a:solidFill>
              </a:rPr>
              <a:t>-metoda to u većini slučajeva barem donekle događa.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Analiza statističkih podataka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3400" y="14478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457200" lvl="0" indent="-457200">
              <a:spcBef>
                <a:spcPct val="20000"/>
              </a:spcBef>
              <a:defRPr/>
            </a:pPr>
            <a:endParaRPr lang="hr-HR" sz="32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 Analiza određenih službenih podataka kao što su podaci iz popisa stanovništva, statististički podaci o različitim djelatnostima  - ekonomija, zdravstvo, obrazovanje itd. </a:t>
            </a:r>
          </a:p>
          <a:p>
            <a:pPr>
              <a:buFont typeface="Arial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Takve analize mogu poslužiti kao:</a:t>
            </a:r>
          </a:p>
          <a:p>
            <a:pPr>
              <a:buFont typeface="Arial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 Za definiranje predmeta istraživanja i/ili dopuna primarnim podacima prikupljenima nekom drugom metodom -  pridonose boljem definiranju predmeta istraživanja ili kvalitetnijoj interpretaciji dobivenih rezultata.</a:t>
            </a:r>
          </a:p>
          <a:p>
            <a:pPr>
              <a:buFont typeface="Arial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Za operacionalizaciju i kontrolu anketnih i drugih vrsta istraživanja - relevantni statistički podaci nužna su osnova za izradu i kontrolu reprezentativnosti uzoraka.</a:t>
            </a:r>
          </a:p>
          <a:p>
            <a:pPr>
              <a:buFont typeface="Arial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Samostalno (glavno) istraživanje – npr. Emil Durkheim i studija samoubojstva</a:t>
            </a:r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Analiza sadržaja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3400" y="14478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lvl="0" indent="-457200">
              <a:spcBef>
                <a:spcPct val="20000"/>
              </a:spcBef>
              <a:defRPr/>
            </a:pPr>
            <a:endParaRPr lang="hr-HR" sz="32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hr-HR" dirty="0">
                <a:solidFill>
                  <a:schemeClr val="tx2"/>
                </a:solidFill>
                <a:latin typeface="+mj-lt"/>
                <a:cs typeface="Arial" charset="0"/>
              </a:rPr>
              <a:t>Dvije su osnovne vrste analize sadržaja: </a:t>
            </a:r>
            <a:r>
              <a:rPr lang="hr-HR" b="1" dirty="0">
                <a:solidFill>
                  <a:schemeClr val="tx2"/>
                </a:solidFill>
                <a:latin typeface="+mj-lt"/>
                <a:cs typeface="Arial" charset="0"/>
              </a:rPr>
              <a:t>kvalitativna i kvantitativna</a:t>
            </a:r>
            <a:r>
              <a:rPr lang="hr-HR" dirty="0">
                <a:solidFill>
                  <a:schemeClr val="tx2"/>
                </a:solidFill>
                <a:latin typeface="+mj-lt"/>
                <a:cs typeface="Arial" charset="0"/>
              </a:rPr>
              <a:t>.</a:t>
            </a:r>
          </a:p>
          <a:p>
            <a:pPr>
              <a:buFont typeface="Arial" charset="0"/>
              <a:buChar char="•"/>
            </a:pPr>
            <a:endParaRPr lang="hr-HR" b="1" dirty="0">
              <a:solidFill>
                <a:schemeClr val="tx2"/>
              </a:solidFill>
              <a:latin typeface="+mj-lt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hr-HR" b="1" dirty="0">
                <a:solidFill>
                  <a:schemeClr val="tx2"/>
                </a:solidFill>
                <a:latin typeface="+mj-lt"/>
                <a:cs typeface="Arial" charset="0"/>
              </a:rPr>
              <a:t>Kvalitativna </a:t>
            </a:r>
            <a:r>
              <a:rPr lang="hr-HR" dirty="0">
                <a:solidFill>
                  <a:schemeClr val="tx2"/>
                </a:solidFill>
                <a:latin typeface="+mj-lt"/>
                <a:cs typeface="Arial" charset="0"/>
              </a:rPr>
              <a:t>podrazumijeva više ili manje subjektivno vrednovanje proučavanog sadržaja. U primjeni kvalitativne analize za izvođenje zaključaka </a:t>
            </a:r>
            <a:r>
              <a:rPr lang="hr-HR" u="sng" dirty="0">
                <a:solidFill>
                  <a:schemeClr val="tx2"/>
                </a:solidFill>
                <a:latin typeface="+mj-lt"/>
                <a:cs typeface="Arial" charset="0"/>
              </a:rPr>
              <a:t>nije bitna učestalost ili intenzitet određenih svojstava, već samo postojanje ili nepostojanje određene pojave ili svojstva</a:t>
            </a:r>
            <a:r>
              <a:rPr lang="hr-HR" dirty="0">
                <a:solidFill>
                  <a:schemeClr val="tx2"/>
                </a:solidFill>
                <a:latin typeface="+mj-lt"/>
                <a:cs typeface="Arial" charset="0"/>
              </a:rPr>
              <a:t>.</a:t>
            </a:r>
          </a:p>
          <a:p>
            <a:pPr>
              <a:buFont typeface="Arial" charset="0"/>
              <a:buChar char="•"/>
            </a:pPr>
            <a:endParaRPr lang="hr-HR" b="1" dirty="0">
              <a:solidFill>
                <a:schemeClr val="tx2"/>
              </a:solidFill>
              <a:latin typeface="+mj-lt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hr-HR" b="1" dirty="0">
                <a:solidFill>
                  <a:schemeClr val="tx2"/>
                </a:solidFill>
                <a:latin typeface="+mj-lt"/>
                <a:cs typeface="Arial" charset="0"/>
              </a:rPr>
              <a:t>Kvantitativna analiza sadržaja</a:t>
            </a:r>
            <a:r>
              <a:rPr lang="hr-HR" dirty="0">
                <a:solidFill>
                  <a:schemeClr val="tx2"/>
                </a:solidFill>
                <a:latin typeface="+mj-lt"/>
                <a:cs typeface="Arial" charset="0"/>
              </a:rPr>
              <a:t> je sustavni i objektivizirani postupak koji u većoj mjeri udovoljava kriterijima istinske znanstvene metode. Kao i u slučaju ostalih kvantitativnih metoda, cilj je utvrditi ne samo postojanje ili nepostojanje određene pojave ili osobine, nego  odrediti i precizne  kvantitativnih vrijednosti  i odnose u kojima su te pojave ili osobine zastupljene</a:t>
            </a:r>
            <a:r>
              <a:rPr lang="hr-HR" dirty="0">
                <a:solidFill>
                  <a:srgbClr val="FF0000"/>
                </a:solidFill>
                <a:latin typeface="Arial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Analiza sadržaja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3400" y="14478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lvl="0" indent="-457200">
              <a:spcBef>
                <a:spcPct val="20000"/>
              </a:spcBef>
              <a:defRPr/>
            </a:pPr>
            <a:endParaRPr lang="hr-HR" sz="3200" dirty="0">
              <a:solidFill>
                <a:schemeClr val="tx2"/>
              </a:solidFill>
              <a:latin typeface="+mj-lt"/>
            </a:endParaRPr>
          </a:p>
          <a:p>
            <a:pPr>
              <a:buFont typeface="Arial" charset="0"/>
              <a:buChar char="•"/>
            </a:pPr>
            <a:r>
              <a:rPr lang="hr-HR" b="1" dirty="0">
                <a:solidFill>
                  <a:schemeClr val="tx2"/>
                </a:solidFill>
                <a:latin typeface="+mj-lt"/>
                <a:cs typeface="Arial" charset="0"/>
              </a:rPr>
              <a:t> Kvantitativna analiza sadržaja </a:t>
            </a:r>
            <a:r>
              <a:rPr lang="hr-HR" dirty="0">
                <a:solidFill>
                  <a:schemeClr val="tx2"/>
                </a:solidFill>
                <a:latin typeface="+mj-lt"/>
                <a:cs typeface="Arial" charset="0"/>
              </a:rPr>
              <a:t>je objektivna istraživačka metoda koja omogućava da se osobine tekstualnog ili slikovnog (vizualnog) materijala izraze u kvantitativnim pokazateljima.</a:t>
            </a:r>
          </a:p>
          <a:p>
            <a:pPr>
              <a:buFont typeface="Arial" charset="0"/>
              <a:buChar char="•"/>
            </a:pPr>
            <a:endParaRPr lang="hr-HR" dirty="0">
              <a:solidFill>
                <a:schemeClr val="tx2"/>
              </a:solidFill>
              <a:latin typeface="+mj-lt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hr-HR" dirty="0">
                <a:solidFill>
                  <a:schemeClr val="tx2"/>
                </a:solidFill>
                <a:latin typeface="+mj-lt"/>
                <a:cs typeface="Arial" charset="0"/>
              </a:rPr>
              <a:t>Metoda analize sadržaja, kako kvalitativna tako i kvantitativna, može biti primijenjena na različite vrste i sredstva društvene komunikacije – knjige, novine, pjesme, filmove, televizijske i radio emisije, internetske sadržaje, pisma, pravne propise i zakone, tekstove pjesama, fotografije, likovnu građu i slično.</a:t>
            </a:r>
          </a:p>
          <a:p>
            <a:pPr>
              <a:buFont typeface="Arial" charset="0"/>
              <a:buChar char="•"/>
            </a:pPr>
            <a:endParaRPr lang="hr-HR" dirty="0">
              <a:solidFill>
                <a:schemeClr val="tx2"/>
              </a:solidFill>
              <a:latin typeface="+mj-lt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hr-HR" dirty="0">
                <a:solidFill>
                  <a:schemeClr val="tx2"/>
                </a:solidFill>
                <a:latin typeface="+mj-lt"/>
                <a:cs typeface="Arial" charset="0"/>
              </a:rPr>
              <a:t>Glavne značajke kvantitativne metode sadržaja su </a:t>
            </a:r>
            <a:r>
              <a:rPr lang="hr-HR" b="1" dirty="0">
                <a:solidFill>
                  <a:schemeClr val="tx2"/>
                </a:solidFill>
                <a:latin typeface="+mj-lt"/>
                <a:cs typeface="Arial" charset="0"/>
              </a:rPr>
              <a:t>sustavnost, objektivnost i mogućnost uopćavanja</a:t>
            </a:r>
            <a:r>
              <a:rPr lang="hr-HR" dirty="0">
                <a:solidFill>
                  <a:srgbClr val="FF0000"/>
                </a:solidFill>
                <a:latin typeface="Arial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Postupak analize sadržaja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3400" y="14478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hr-HR" sz="2200" dirty="0">
                <a:solidFill>
                  <a:schemeClr val="tx2"/>
                </a:solidFill>
                <a:latin typeface="+mj-lt"/>
                <a:cs typeface="Arial" charset="0"/>
              </a:rPr>
              <a:t>1. Definiranje idejnog nacrta istraživanja (predmet, ciljevi, svrha, hipoteze, varijable)</a:t>
            </a:r>
          </a:p>
          <a:p>
            <a:r>
              <a:rPr lang="hr-HR" sz="2200" dirty="0">
                <a:solidFill>
                  <a:schemeClr val="tx2"/>
                </a:solidFill>
                <a:latin typeface="+mj-lt"/>
                <a:cs typeface="Arial" charset="0"/>
              </a:rPr>
              <a:t>2. Definicija populacije i osnovnog skupa</a:t>
            </a:r>
          </a:p>
          <a:p>
            <a:r>
              <a:rPr lang="hr-HR" sz="2200" dirty="0">
                <a:solidFill>
                  <a:schemeClr val="tx2"/>
                </a:solidFill>
                <a:latin typeface="+mj-lt"/>
                <a:cs typeface="Arial" charset="0"/>
              </a:rPr>
              <a:t>3. Izbor uzorka</a:t>
            </a:r>
          </a:p>
          <a:p>
            <a:r>
              <a:rPr lang="hr-HR" sz="2200" dirty="0">
                <a:solidFill>
                  <a:schemeClr val="tx2"/>
                </a:solidFill>
                <a:latin typeface="+mj-lt"/>
                <a:cs typeface="Arial" charset="0"/>
              </a:rPr>
              <a:t>4. Izbor i definiranje jedinice analize</a:t>
            </a:r>
          </a:p>
          <a:p>
            <a:r>
              <a:rPr lang="hr-HR" sz="2200" dirty="0">
                <a:solidFill>
                  <a:schemeClr val="tx2"/>
                </a:solidFill>
                <a:latin typeface="+mj-lt"/>
                <a:cs typeface="Arial" charset="0"/>
              </a:rPr>
              <a:t>5. Definiranje kriterija za kvantifikaciju jedinice analize (f, površina, trajanje itd.)</a:t>
            </a:r>
          </a:p>
          <a:p>
            <a:r>
              <a:rPr lang="hr-HR" sz="2200" dirty="0">
                <a:solidFill>
                  <a:schemeClr val="tx2"/>
                </a:solidFill>
                <a:latin typeface="+mj-lt"/>
                <a:cs typeface="Arial" charset="0"/>
              </a:rPr>
              <a:t>6. Definiranje jedinica sadržaja i konstrukcija analitičke matrice (kategorije)</a:t>
            </a:r>
          </a:p>
          <a:p>
            <a:r>
              <a:rPr lang="hr-HR" sz="2200" dirty="0">
                <a:solidFill>
                  <a:schemeClr val="tx2"/>
                </a:solidFill>
                <a:latin typeface="+mj-lt"/>
                <a:cs typeface="Arial" charset="0"/>
              </a:rPr>
              <a:t>7. Provedba analize (prikupljanje i kodiranje podataka)</a:t>
            </a:r>
          </a:p>
          <a:p>
            <a:r>
              <a:rPr lang="hr-HR" sz="2200" dirty="0">
                <a:solidFill>
                  <a:schemeClr val="tx2"/>
                </a:solidFill>
                <a:latin typeface="+mj-lt"/>
                <a:cs typeface="Arial" charset="0"/>
              </a:rPr>
              <a:t>8. Obrada i interpretacija rezultata</a:t>
            </a:r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838199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chemeClr val="tx2"/>
                </a:solidFill>
              </a:rPr>
              <a:t>Predmet, cilj i hipoteze analize</a:t>
            </a: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33400" y="16002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 charset="0"/>
              <a:buChar char="•"/>
            </a:pPr>
            <a:r>
              <a:rPr lang="de-DE" sz="2400" dirty="0">
                <a:solidFill>
                  <a:schemeClr val="tx2"/>
                </a:solidFill>
              </a:rPr>
              <a:t>Kao i u slučaju bilo kojeg drugog istraživanja, i u slučaju analize sadržaja potrebno je jasno definirati predmet, cilj, svrhu i hipoteze istraživanja. Svaki se sadržaj može analizirati s različitih stajališta pa stoga u konceptualizaciji istraživanja valja izabrati onaj pristup koji smatramo spoznajno relevantnim u odnosu prema odabranom predmetu istraživanja.</a:t>
            </a:r>
            <a:endParaRPr lang="hr-HR" sz="2400" dirty="0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89371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1315</Words>
  <Application>Microsoft Office PowerPoint</Application>
  <PresentationFormat>Prikaz na zaslonu (4:3)</PresentationFormat>
  <Paragraphs>149</Paragraphs>
  <Slides>18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(body)</vt:lpstr>
      <vt:lpstr>Wingdings 2</vt:lpstr>
      <vt:lpstr>Office Theme</vt:lpstr>
      <vt:lpstr>DESK ISTRAŽIVAČKE METODE ANALIZA SADRŽAJA</vt:lpstr>
      <vt:lpstr>Podjela istraživačkih metoda</vt:lpstr>
      <vt:lpstr>Desk istraživačke metode</vt:lpstr>
      <vt:lpstr>Desk istraživačke metode</vt:lpstr>
      <vt:lpstr>Analiza statističkih podataka</vt:lpstr>
      <vt:lpstr>Analiza sadržaja</vt:lpstr>
      <vt:lpstr>Analiza sadržaja</vt:lpstr>
      <vt:lpstr>Postupak analize sadržaja</vt:lpstr>
      <vt:lpstr>Predmet, cilj i hipoteze analize</vt:lpstr>
      <vt:lpstr>Definiranje populacije i osnovnog skupa</vt:lpstr>
      <vt:lpstr>Veličina i način izbora uzorka</vt:lpstr>
      <vt:lpstr>Veličina i način izbora uzorka</vt:lpstr>
      <vt:lpstr>Definiranje jedinice analize</vt:lpstr>
      <vt:lpstr>Definiranje kvantitativnih kriterija</vt:lpstr>
      <vt:lpstr>Definiranje jedinice sadržaja</vt:lpstr>
      <vt:lpstr>Postupak analize sadržaja</vt:lpstr>
      <vt:lpstr>Obrada i interpretacija rezultata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METODOLOGIJSKA RADIONICA</dc:title>
  <dc:creator>Opoje</dc:creator>
  <cp:lastModifiedBy>Ivan Balabanić</cp:lastModifiedBy>
  <cp:revision>64</cp:revision>
  <dcterms:created xsi:type="dcterms:W3CDTF">2006-08-16T00:00:00Z</dcterms:created>
  <dcterms:modified xsi:type="dcterms:W3CDTF">2020-03-13T17:04:37Z</dcterms:modified>
</cp:coreProperties>
</file>