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56" r:id="rId2"/>
    <p:sldId id="279" r:id="rId3"/>
    <p:sldId id="257" r:id="rId4"/>
    <p:sldId id="281" r:id="rId5"/>
    <p:sldId id="283" r:id="rId6"/>
    <p:sldId id="262" r:id="rId7"/>
    <p:sldId id="263" r:id="rId8"/>
    <p:sldId id="266" r:id="rId9"/>
    <p:sldId id="267" r:id="rId10"/>
    <p:sldId id="259" r:id="rId11"/>
    <p:sldId id="260" r:id="rId12"/>
    <p:sldId id="280" r:id="rId13"/>
    <p:sldId id="261" r:id="rId14"/>
    <p:sldId id="277" r:id="rId15"/>
    <p:sldId id="269" r:id="rId16"/>
    <p:sldId id="270" r:id="rId17"/>
    <p:sldId id="271" r:id="rId18"/>
    <p:sldId id="272" r:id="rId19"/>
    <p:sldId id="278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4" autoAdjust="0"/>
    <p:restoredTop sz="86364" autoAdjust="0"/>
  </p:normalViewPr>
  <p:slideViewPr>
    <p:cSldViewPr>
      <p:cViewPr varScale="1">
        <p:scale>
          <a:sx n="70" d="100"/>
          <a:sy n="70" d="100"/>
        </p:scale>
        <p:origin x="4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FD8EF3-A765-44EC-AFF9-6BBE61073D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4B1326-E3ED-4C4C-87CE-2A59F248D6A9}" type="slidenum">
              <a:rPr lang="hr-HR" altLang="sr-Latn-RS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663B8C-5083-4125-B0AD-6EAE9F276DDB}" type="slidenum">
              <a:rPr lang="hr-HR" altLang="sr-Latn-RS"/>
              <a:pPr eaLnBrk="1" hangingPunct="1"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C9291B-3748-4524-A002-05D38EA7EF09}" type="slidenum">
              <a:rPr lang="hr-HR" altLang="sr-Latn-RS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33C5B-7BAE-48FD-9A2A-CB909295CE7C}" type="slidenum">
              <a:rPr lang="hr-HR" altLang="sr-Latn-RS"/>
              <a:pPr eaLnBrk="1" hangingPunct="1">
                <a:spcBef>
                  <a:spcPct val="0"/>
                </a:spcBef>
              </a:pPr>
              <a:t>15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900A92-30CB-49C6-91C8-385F102DE987}" type="slidenum">
              <a:rPr lang="hr-HR" altLang="sr-Latn-RS"/>
              <a:pPr eaLnBrk="1" hangingPunct="1">
                <a:spcBef>
                  <a:spcPct val="0"/>
                </a:spcBef>
              </a:pPr>
              <a:t>16</a:t>
            </a:fld>
            <a:endParaRPr lang="hr-HR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7E0FB-1256-4A54-9705-6B09F1419C7D}" type="slidenum">
              <a:rPr lang="hr-HR" altLang="sr-Latn-RS"/>
              <a:pPr eaLnBrk="1" hangingPunct="1">
                <a:spcBef>
                  <a:spcPct val="0"/>
                </a:spcBef>
              </a:pPr>
              <a:t>17</a:t>
            </a:fld>
            <a:endParaRPr lang="hr-HR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1D973F-1AD6-4684-ACBD-5A3C879D2121}" type="slidenum">
              <a:rPr lang="hr-HR" altLang="sr-Latn-RS"/>
              <a:pPr eaLnBrk="1" hangingPunct="1">
                <a:spcBef>
                  <a:spcPct val="0"/>
                </a:spcBef>
              </a:pPr>
              <a:t>18</a:t>
            </a:fld>
            <a:endParaRPr lang="hr-HR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F1518E-AF1C-4F4E-8804-5AAB712339F5}" type="slidenum">
              <a:rPr lang="hr-HR" altLang="sr-Latn-RS"/>
              <a:pPr eaLnBrk="1" hangingPunct="1">
                <a:spcBef>
                  <a:spcPct val="0"/>
                </a:spcBef>
              </a:pPr>
              <a:t>19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BF9DC5-DA93-4188-8E77-0975D0B7D0E9}" type="slidenum">
              <a:rPr lang="hr-HR" altLang="sr-Latn-RS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AB442BD-FE24-493D-B5F3-68EB811C3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8F80FB-91EB-4B2B-9B20-1D1B23E1BDFC}" type="slidenum">
              <a:rPr lang="hr-HR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hr-HR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ED54355-38D9-4365-8FF4-ED57A4EF3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F483DEA-4CD4-4A0C-B2B1-04C7C8300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7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C59F76-F016-4C12-AA36-B0B4751484EA}" type="slidenum">
              <a:rPr lang="hr-HR" altLang="sr-Latn-RS"/>
              <a:pPr eaLnBrk="1" hangingPunct="1"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062117-5D3F-452C-97EC-B31FE7B9C6AB}" type="slidenum">
              <a:rPr lang="hr-HR" altLang="sr-Latn-RS"/>
              <a:pPr eaLnBrk="1" hangingPunct="1"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38AE87-D289-4270-A8DA-F52055730D7C}" type="slidenum">
              <a:rPr lang="hr-HR" altLang="sr-Latn-RS"/>
              <a:pPr eaLnBrk="1" hangingPunct="1">
                <a:spcBef>
                  <a:spcPct val="0"/>
                </a:spcBef>
              </a:pPr>
              <a:t>8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3C9CE8-20DD-481E-9FA3-A57D8CE9AB3A}" type="slidenum">
              <a:rPr lang="hr-HR" altLang="sr-Latn-RS"/>
              <a:pPr eaLnBrk="1" hangingPunct="1"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40A284-6650-4160-8006-513B29E4E7AB}" type="slidenum">
              <a:rPr lang="hr-HR" altLang="sr-Latn-RS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0DC8F1-D447-4183-8C50-F43379A1E49C}" type="slidenum">
              <a:rPr lang="hr-HR" altLang="sr-Latn-RS"/>
              <a:pPr eaLnBrk="1" hangingPunct="1"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CD829A-E4B5-44A7-8A76-57C90AFE64FB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657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1928D-B5EA-4B14-A028-F98ED6D21DD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040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ECD18-F36E-478F-AF12-653E4E0122A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21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0133B-3FCD-4293-8A2F-0604DB9E616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41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0A072-31CC-4322-8A15-5F3ACD660E9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41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90361-1A91-46DA-9ACE-7467E9E2C95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382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111C2-DFFD-4BA2-85AE-E9F1812A30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71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1D848-A64C-4806-8CF8-85B35FA37AF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849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89365-C092-40E7-94BB-40FD300EDB8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76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9985D-CE16-4D1F-BC1D-D4BC28BC429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41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0786E-F7D1-48CA-B6E9-0C262B4418D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210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E2A244D2-48B6-4397-ADE4-038A1E011BE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1148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RIMSKA </a:t>
            </a:r>
            <a:b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</a:b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RELIGIJA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3783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987675" y="6224588"/>
            <a:ext cx="589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>
                <a:latin typeface="Palatino Linotype" panose="02040502050505030304" pitchFamily="18" charset="0"/>
              </a:rPr>
              <a:t>http://en.wikipedia.org/wiki/Religion_in_ancient_Rome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18487" cy="90872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POSVEĆENA MJESTA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616624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Sveto se mjesto zove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fanum </a:t>
            </a:r>
            <a:r>
              <a:rPr lang="hr-HR" altLang="sr-Latn-RS" sz="2800" dirty="0">
                <a:latin typeface="Palatino Linotype" panose="02040502050505030304" pitchFamily="18" charset="0"/>
              </a:rPr>
              <a:t>(za razliku od: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profanum</a:t>
            </a:r>
            <a:r>
              <a:rPr lang="hr-HR" altLang="sr-Latn-RS" sz="2800" dirty="0">
                <a:latin typeface="Palatino Linotype" panose="02040502050505030304" pitchFamily="18" charset="0"/>
              </a:rPr>
              <a:t>)</a:t>
            </a:r>
          </a:p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Nastaju proglasom svećenika ili božjom intervencijom</a:t>
            </a:r>
          </a:p>
          <a:p>
            <a:pPr lvl="1" eaLnBrk="1" hangingPunct="1"/>
            <a:r>
              <a:rPr lang="hr-HR" altLang="sr-Latn-RS" dirty="0">
                <a:latin typeface="Palatino Linotype" panose="02040502050505030304" pitchFamily="18" charset="0"/>
              </a:rPr>
              <a:t>gajevi, žrtvenici, svetišta i zgrade za bogoslužje (čišćenje i žrtvovanje)</a:t>
            </a:r>
          </a:p>
          <a:p>
            <a:pPr lvl="1" eaLnBrk="1" hangingPunct="1"/>
            <a:r>
              <a:rPr lang="hr-HR" altLang="sr-Latn-RS" i="1" dirty="0">
                <a:latin typeface="Palatino Linotype" panose="02040502050505030304" pitchFamily="18" charset="0"/>
              </a:rPr>
              <a:t>bidental </a:t>
            </a:r>
            <a:r>
              <a:rPr lang="hr-HR" altLang="sr-Latn-RS" dirty="0">
                <a:latin typeface="Palatino Linotype" panose="02040502050505030304" pitchFamily="18" charset="0"/>
              </a:rPr>
              <a:t>= mjesto gdje je udarila munja</a:t>
            </a:r>
          </a:p>
          <a:p>
            <a:pPr lvl="1" eaLnBrk="1" hangingPunct="1"/>
            <a:r>
              <a:rPr lang="hr-HR" altLang="sr-Latn-RS" i="1" dirty="0">
                <a:latin typeface="Palatino Linotype" panose="02040502050505030304" pitchFamily="18" charset="0"/>
              </a:rPr>
              <a:t>templum</a:t>
            </a:r>
            <a:r>
              <a:rPr lang="hr-HR" altLang="sr-Latn-RS" dirty="0">
                <a:latin typeface="Palatino Linotype" panose="02040502050505030304" pitchFamily="18" charset="0"/>
              </a:rPr>
              <a:t> = mjesto kvadratnog oblika određeno za motrenje ptica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Hram</a:t>
            </a:r>
          </a:p>
          <a:p>
            <a:pPr lvl="2" eaLnBrk="1" hangingPunct="1"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Ulaze samo svećenici, žrtvenici su ispred</a:t>
            </a:r>
          </a:p>
          <a:p>
            <a:pPr lvl="2" eaLnBrk="1" hangingPunct="1"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Unutra su darovi i </a:t>
            </a:r>
            <a:r>
              <a:rPr lang="hr-HR" altLang="sr-Latn-RS" i="1" dirty="0">
                <a:latin typeface="Palatino Linotype" pitchFamily="18" charset="0"/>
              </a:rPr>
              <a:t>instrumenta</a:t>
            </a:r>
            <a:r>
              <a:rPr lang="hr-HR" altLang="sr-Latn-RS" dirty="0">
                <a:latin typeface="Palatino Linotype" pitchFamily="18" charset="0"/>
              </a:rPr>
              <a:t> (</a:t>
            </a:r>
            <a:r>
              <a:rPr lang="hr-HR" altLang="sr-Latn-RS" sz="2400" dirty="0">
                <a:latin typeface="Palatino Linotype" pitchFamily="18" charset="0"/>
              </a:rPr>
              <a:t>oltari, noževi, stolovi za nepaljenice, ...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739" y="3573016"/>
            <a:ext cx="3915261" cy="2936446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771539" cy="904652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2000" dirty="0">
                <a:solidFill>
                  <a:schemeClr val="tx2">
                    <a:lumMod val="25000"/>
                  </a:schemeClr>
                </a:solidFill>
                <a:effectLst/>
                <a:latin typeface="Palatino Linotype" pitchFamily="18" charset="0"/>
              </a:rPr>
              <a:t>Saturnov i Portunov hram u Rimu</a:t>
            </a:r>
            <a:endParaRPr lang="hr-HR" altLang="sr-Latn-RS" sz="1600" dirty="0">
              <a:solidFill>
                <a:schemeClr val="tx2">
                  <a:lumMod val="25000"/>
                </a:schemeClr>
              </a:solidFill>
              <a:effectLst/>
              <a:latin typeface="Palatino Linotype" pitchFamily="18" charset="0"/>
            </a:endParaRP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4311650" y="6505575"/>
            <a:ext cx="4787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/>
            <a:r>
              <a:rPr lang="en-GB" altLang="sr-Latn-RS" sz="1100">
                <a:solidFill>
                  <a:srgbClr val="CCECFF"/>
                </a:solidFill>
              </a:rPr>
              <a:t>http://ancient-roman-structures.wikispaces.com/Temple+of+Saturn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05937-14EA-43BA-9B77-DB9EEFA59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26" y="1196752"/>
            <a:ext cx="4614188" cy="5036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33DD382-66A7-45E9-9DD3-1909A2A6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697" y="1325252"/>
            <a:ext cx="4471806" cy="210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1 =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trijem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 = st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lobat,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baza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3 =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stup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4 =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k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apit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e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l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5 = ar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hi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trav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6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- iznad njega je friz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6 = zabat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7 =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vijenac</a:t>
            </a:r>
            <a:endParaRPr lang="en-GB" altLang="sr-Latn-RS" kern="0" dirty="0">
              <a:solidFill>
                <a:schemeClr val="accent6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6170-56AD-4CA6-B906-D2CCD9EC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400" dirty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Palatino Linotype" panose="02040502050505030304" pitchFamily="18" charset="0"/>
              </a:rPr>
              <a:t>BOGOSLUŽJA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05909D-4E17-49E5-B1C6-4A53148F7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9" y="2573250"/>
            <a:ext cx="5668273" cy="42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640"/>
            <a:ext cx="8785225" cy="636456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3600" dirty="0">
                <a:solidFill>
                  <a:schemeClr val="tx2"/>
                </a:solidFill>
                <a:latin typeface="Palatino Linotype" pitchFamily="18" charset="0"/>
              </a:rPr>
              <a:t>Žrtva</a:t>
            </a:r>
            <a:endParaRPr lang="hr-HR" altLang="sr-Latn-RS" dirty="0">
              <a:solidFill>
                <a:schemeClr val="tx2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Žrtvena životinja mora biti: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bez mane i ne korištena za posao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okićena vijencima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muška za bogove, ženska za božice, tamna za podzemne bogove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mora dobrovoljno ići oltaru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Svi sudionici moraju biti očišćeni i u šutnji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svira frulač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Životinja se prije udarca sjekirom pospe žrtvenim brašnom i vinom te se odreže nekoliko dlaka koje se spale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Beskrvne žrtve: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000" dirty="0">
                <a:latin typeface="Palatino Linotype" pitchFamily="18" charset="0"/>
              </a:rPr>
              <a:t>prvi plodovi, žrtveni kolači, jela, kad, mlijeko, vino, med, </a:t>
            </a:r>
            <a:r>
              <a:rPr lang="hr-HR" altLang="sr-Latn-RS" sz="2000" i="1" dirty="0">
                <a:latin typeface="Palatino Linotype" pitchFamily="18" charset="0"/>
              </a:rPr>
              <a:t>mola salsa</a:t>
            </a:r>
            <a:r>
              <a:rPr lang="hr-HR" altLang="sr-Latn-RS" sz="2000" dirty="0">
                <a:latin typeface="Palatino Linotype" pitchFamily="18" charset="0"/>
              </a:rPr>
              <a:t> (posoljena mljevena pšenica = žrtveno brašno)</a:t>
            </a:r>
            <a:r>
              <a:rPr lang="hr-HR" altLang="sr-Latn-RS" dirty="0">
                <a:latin typeface="Palatino Linotype" panose="0204050205050503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Suovetaurilia</a:t>
            </a:r>
            <a:endParaRPr lang="en-GB" altLang="sr-Latn-RS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43875" cy="54260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5040312" cy="11255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Ostala bogoslužja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36012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Molitvene svečanosti: one koje nešto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traže i one koje zahvaljuju bogovima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Lectisternia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gozbe na kojima kipovi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bogova leže i objeduju (božice sjede)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Epula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gozbe, tj. žrtve na kojima narod jede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Supplicationes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molitveni dani kad narod ovjenčan posjećuje hramove i klanja se bozima</a:t>
            </a:r>
            <a:endParaRPr lang="hr-HR" altLang="sr-Latn-RS" sz="2800" i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Vota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800" dirty="0">
                <a:latin typeface="Palatino Linotype" panose="02040502050505030304" pitchFamily="18" charset="0"/>
              </a:rPr>
              <a:t>– zavjeti, izvršenje se obično poprati zavjetnom pločom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dirty="0" err="1">
                <a:latin typeface="Palatino Linotype" panose="02040502050505030304" pitchFamily="18" charset="0"/>
              </a:rPr>
              <a:t>devotio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–</a:t>
            </a:r>
            <a:r>
              <a:rPr lang="hr-HR" altLang="sr-Latn-RS" sz="2400" dirty="0">
                <a:latin typeface="Palatino Linotype" panose="02040502050505030304" pitchFamily="18" charset="0"/>
              </a:rPr>
              <a:t> žrtvovanje vojskovođe za vojsku;  zavjetovanje neprijatelja na uništenje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ver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sacrum</a:t>
            </a:r>
            <a:r>
              <a:rPr lang="hr-HR" altLang="sr-Latn-RS" sz="2400" dirty="0">
                <a:latin typeface="Palatino Linotype" panose="02040502050505030304" pitchFamily="18" charset="0"/>
              </a:rPr>
              <a:t> = sveto proljeće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Ludi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800" dirty="0">
                <a:latin typeface="Palatino Linotype" panose="02040502050505030304" pitchFamily="18" charset="0"/>
              </a:rPr>
              <a:t>= igre (obično zavjetne ili pogrebne)</a:t>
            </a:r>
            <a:endParaRPr lang="en-GB" altLang="sr-Latn-RS" sz="2800" i="1" dirty="0">
              <a:latin typeface="Palatino Linotype" panose="02040502050505030304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468" y="-19508"/>
            <a:ext cx="2866630" cy="31604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725" y="9525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http://www.novaroma.org/religio_romana/posture.html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47050" cy="105251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POGREBI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Svakog se čovjeka mora pokopati (makar simbolično)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Kad čovjek umre: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najbliža mu rodbina sklapa oči i zaziva ime triput (</a:t>
            </a:r>
            <a:r>
              <a:rPr lang="hr-HR" altLang="sr-Latn-RS" i="1" dirty="0">
                <a:latin typeface="Palatino Linotype" pitchFamily="18" charset="0"/>
              </a:rPr>
              <a:t>conclamatio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oblači ga se u togu i izlaže u atriju nogama prema van i novčićem u ustima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kuća se kiti jelom i čempresom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glasnici oglašavaju sprovod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U početku sprovodi uvijek noću (baklje)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Žalobna odjeća je crna (tamna) bez nakita i znakova položaja</a:t>
            </a:r>
            <a:endParaRPr lang="en-GB" altLang="sr-Latn-RS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701"/>
            <a:ext cx="4420617" cy="343842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671887" cy="12954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Sprovod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964613" cy="54006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Prate ga narikače i svirači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tužaljkama, plesači i glumci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zgodama iz pokojnikova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života, ploče s njegovim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djelima, maske njegovih predaka (</a:t>
            </a:r>
            <a:r>
              <a:rPr lang="hr-HR" altLang="sr-Latn-RS" sz="2800" i="1" dirty="0">
                <a:latin typeface="Palatino Linotype" pitchFamily="18" charset="0"/>
              </a:rPr>
              <a:t>imagines</a:t>
            </a:r>
            <a:r>
              <a:rPr lang="hr-HR" altLang="sr-Latn-RS" sz="28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Mrtvac se nosi na nosiljci, ili nepokriven, ili u lijesu (onda je na nosiljci kip s njegovom voštanom maskom)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Za znamenite se ljude na Forumu drži govor 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latin typeface="Palatino Linotype" pitchFamily="18" charset="0"/>
              </a:rPr>
              <a:t>laudatio funebris, </a:t>
            </a:r>
            <a:r>
              <a:rPr lang="hr-HR" altLang="sr-Latn-RS" sz="2400" dirty="0">
                <a:latin typeface="Palatino Linotype" pitchFamily="18" charset="0"/>
              </a:rPr>
              <a:t>od kraja 2.st.pr.Kr. mogu ga dobiti i žene</a:t>
            </a:r>
            <a:endParaRPr lang="en-GB" altLang="sr-Latn-RS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956F0-BFC9-4213-9A2E-6C025189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81" y="0"/>
            <a:ext cx="3220721" cy="2266245"/>
          </a:xfrm>
          <a:prstGeom prst="rect">
            <a:avLst/>
          </a:prstGeo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2" y="188912"/>
            <a:ext cx="4144578" cy="27809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1640"/>
            <a:ext cx="1815407" cy="90465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Ukop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7"/>
            <a:ext cx="9142413" cy="5855047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Mrtvaci se </a:t>
            </a:r>
          </a:p>
          <a:p>
            <a:pPr eaLnBrk="1" hangingPunct="1"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pokapaju </a:t>
            </a:r>
          </a:p>
          <a:p>
            <a:pPr eaLnBrk="1" hangingPunct="1"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ili spaljuju na lomači</a:t>
            </a:r>
          </a:p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Za pokapanje postoje </a:t>
            </a:r>
          </a:p>
          <a:p>
            <a:pPr eaLnBrk="1" hangingPunct="1"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grobnice (</a:t>
            </a:r>
            <a:r>
              <a:rPr lang="hr-HR" altLang="sr-Latn-RS" sz="2800" i="1" dirty="0" err="1">
                <a:latin typeface="Palatino Linotype" panose="02040502050505030304" pitchFamily="18" charset="0"/>
              </a:rPr>
              <a:t>sepulcra</a:t>
            </a:r>
            <a:r>
              <a:rPr lang="hr-HR" altLang="sr-Latn-RS" sz="2800" dirty="0">
                <a:latin typeface="Palatino Linotype" panose="02040502050505030304" pitchFamily="18" charset="0"/>
              </a:rPr>
              <a:t>) ili mauzoleji (Hadrijanov) </a:t>
            </a:r>
          </a:p>
          <a:p>
            <a:pPr lvl="1" eaLnBrk="1" hangingPunct="1"/>
            <a:r>
              <a:rPr lang="hr-HR" altLang="sr-Latn-RS" sz="2400" dirty="0">
                <a:latin typeface="Palatino Linotype" panose="02040502050505030304" pitchFamily="18" charset="0"/>
              </a:rPr>
              <a:t>ispod ili iznad zemlje, na imanju ili kraj ceste, nikako unutar grada</a:t>
            </a:r>
          </a:p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Obitelji često imaju nasljedne grobnice u koje se sahranjuju i robovi, i oslobođenici, i klijenti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dirty="0">
                <a:latin typeface="Palatino Linotype" panose="02040502050505030304" pitchFamily="18" charset="0"/>
              </a:rPr>
              <a:t>Columbarium </a:t>
            </a:r>
            <a:r>
              <a:rPr lang="hr-HR" altLang="sr-Latn-RS" sz="2400" dirty="0">
                <a:latin typeface="Palatino Linotype" panose="02040502050505030304" pitchFamily="18" charset="0"/>
              </a:rPr>
              <a:t>= golubinjak, grobnica s puno mjesta za urne, za robove, npr.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Nakon pogreba slijede žrtve Larima za očišćenje, igre, te deveti dan poslije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sacrificium novemdiale </a:t>
            </a:r>
            <a:r>
              <a:rPr lang="hr-HR" altLang="sr-Latn-RS" sz="2800" dirty="0">
                <a:latin typeface="Palatino Linotype" panose="02040502050505030304" pitchFamily="18" charset="0"/>
              </a:rPr>
              <a:t>Manima</a:t>
            </a:r>
            <a:endParaRPr lang="en-GB" altLang="sr-Latn-RS" sz="2800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225"/>
            <a:ext cx="91424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http://www.umich.edu/~kelseydb/Exhibits/Death_on_Display/Cremation_Group/columbarium.html</a:t>
            </a:r>
          </a:p>
          <a:p>
            <a:pPr algn="r">
              <a:defRPr/>
            </a:pPr>
            <a:r>
              <a:rPr lang="en-GB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http://wings.buffalo.edu/AandS/Maecenas/rome/tomb_hadrian/ac742003.html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893175" cy="4333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D							                M</a:t>
            </a:r>
            <a:endParaRPr lang="en-GB" altLang="sr-Latn-RS" sz="4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675687" cy="6524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TITAE FLAVIAE CRESCENTILLAE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SANCTITATIS UNICAE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SINCERITATIS INCOMPA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RABILIS SAPIENTIAE SINGU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LARIS SUIS DESIDERANDA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GRATA OMNIBUS AMA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BILIS NOTIS </a:t>
            </a:r>
            <a:r>
              <a:rPr lang="en-US" altLang="sr-Latn-RS" sz="2800" i="1" dirty="0">
                <a:solidFill>
                  <a:srgbClr val="FF0000"/>
                </a:solidFill>
                <a:latin typeface="Perpetua" pitchFamily="18" charset="0"/>
              </a:rPr>
              <a:t>·</a:t>
            </a:r>
            <a:r>
              <a:rPr lang="hr-HR" altLang="sr-Latn-RS" sz="2800" i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CUIUS NOM(EN)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MUTAVIT AFFECTUS EX CRES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CENTILLA ENIM VOCATA EST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Calisto MT" pitchFamily="18" charset="0"/>
              </a:rPr>
              <a:t>MAMMA Q</a:t>
            </a: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UAE SOLA SINE INI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MICO VIXIT CUIUS CASUM NE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MO NON FLEUIT ∂ VICTORIA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FILIA MATRI CARISSIMAE POSUIT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QUAE VIXIT ANNOS LXXI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543675"/>
            <a:ext cx="520382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454C3"/>
              </a:buClr>
              <a:buSzPct val="120000"/>
              <a:defRPr/>
            </a:pPr>
            <a:r>
              <a:rPr lang="hr-HR" altLang="sr-Latn-RS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Rimski nadgrobni spomenik s područja Bribira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3A893-DC8D-4DA7-8627-7C3475EDC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44" y="116632"/>
            <a:ext cx="8990656" cy="6986117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Politeistička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antropomorfna božanstva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apstraktna božanstva &lt; prirodne sile ?</a:t>
            </a:r>
          </a:p>
          <a:p>
            <a:r>
              <a:rPr lang="hr-HR" altLang="sr-Latn-RS" dirty="0">
                <a:latin typeface="Palatino Linotype" pitchFamily="18" charset="0"/>
              </a:rPr>
              <a:t>Važnost tradicije (obreda i rituala)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strog sustav životnog ponašanja (običaji predaka, </a:t>
            </a:r>
            <a:r>
              <a:rPr lang="hr-HR" altLang="sr-Latn-RS" i="1" dirty="0">
                <a:latin typeface="Palatino Linotype" pitchFamily="18" charset="0"/>
              </a:rPr>
              <a:t>mos maiorum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cilj je </a:t>
            </a:r>
            <a:r>
              <a:rPr lang="hr-HR" altLang="sr-Latn-RS" i="1" dirty="0">
                <a:latin typeface="Palatino Linotype" pitchFamily="18" charset="0"/>
              </a:rPr>
              <a:t>pietas 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hr-HR" altLang="sr-Latn-RS" dirty="0">
                <a:latin typeface="Palatino Linotype" pitchFamily="18" charset="0"/>
              </a:rPr>
              <a:t>= ispunjavanje dužnosti prema bogovima, domovini, obitelji, starijima, gostima; očuvanje svetosti zakletve</a:t>
            </a:r>
          </a:p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Usko vezana uz politiku 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vjerskim se odredbama brine o dobrobiti naroda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svećenici mogu biti i magistrati</a:t>
            </a:r>
          </a:p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Neobjavljena i otvorena</a:t>
            </a:r>
          </a:p>
        </p:txBody>
      </p:sp>
    </p:spTree>
    <p:extLst>
      <p:ext uri="{BB962C8B-B14F-4D97-AF65-F5344CB8AC3E}">
        <p14:creationId xmlns:p14="http://schemas.microsoft.com/office/powerpoint/2010/main" val="19912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784716" cy="32057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47638"/>
            <a:ext cx="3970337" cy="10493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Strani utjecaji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85225" cy="5291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Etruščani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gatanje i izgradnja hramova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Uvoz grčke religije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 (od Tarkvinija):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Izgled i životopisi božanstava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Sibilske knjige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Filozofski sustavi (od 2. st. pr. Kr.)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Od Cezara: orijentalna vjerovanja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kult Mitre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kult Izide i Ozirisa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Kršćanstvo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od 313. g. A. D. dopuštena, od 380. g. državna vjera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3BBF2-1711-4C08-A883-050DA11B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-171400"/>
            <a:ext cx="5145470" cy="3828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4B6CA-7CD2-4E59-853F-DF4539D1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48668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BOŽANSTVA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1930-CF0B-4073-A033-273766B9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300"/>
            <a:ext cx="8507288" cy="5432052"/>
          </a:xfrm>
        </p:spPr>
        <p:txBody>
          <a:bodyPr/>
          <a:lstStyle/>
          <a:p>
            <a:pPr lvl="0" eaLnBrk="1" hangingPunct="1">
              <a:buClr>
                <a:srgbClr val="7030A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altLang="en-US" sz="28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Dii consentes </a:t>
            </a: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– 12 viših </a:t>
            </a:r>
          </a:p>
          <a:p>
            <a:pPr marL="0" lvl="0" indent="0" eaLnBrk="1" hangingPunct="1">
              <a:buClrTx/>
              <a:buSzPct val="85000"/>
              <a:buNone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božanstava, odgovaraju </a:t>
            </a:r>
          </a:p>
          <a:p>
            <a:pPr marL="0" lvl="0" indent="0" eaLnBrk="1" hangingPunct="1">
              <a:buClrTx/>
              <a:buSzPct val="85000"/>
              <a:buNone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grčkim olimpskim;</a:t>
            </a:r>
          </a:p>
          <a:p>
            <a:pPr marL="0" lvl="0" indent="0" eaLnBrk="1" hangingPunct="1">
              <a:buClrTx/>
              <a:buSzPct val="85000"/>
              <a:buNone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prema Eniju:</a:t>
            </a:r>
          </a:p>
          <a:p>
            <a:pPr marL="457200" lvl="1" indent="0" eaLnBrk="1" hangingPunct="1">
              <a:buClr>
                <a:srgbClr val="333333"/>
              </a:buClr>
              <a:buSzPct val="70000"/>
              <a:buNone/>
              <a:defRPr/>
            </a:pPr>
            <a:r>
              <a:rPr lang="hr-HR" altLang="en-US" sz="2400" i="1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Times New Roman"/>
              </a:rPr>
              <a:t>- </a:t>
            </a:r>
            <a:r>
              <a:rPr lang="hr-HR" altLang="en-US" sz="2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Iuno, Vesta, Minerva, Ceres, Diana, Venus, Mars,</a:t>
            </a:r>
          </a:p>
          <a:p>
            <a:pPr lvl="1" eaLnBrk="1" hangingPunct="1">
              <a:buClr>
                <a:srgbClr val="333333"/>
              </a:buClr>
              <a:buSzPct val="70000"/>
              <a:buNone/>
              <a:defRPr/>
            </a:pPr>
            <a:r>
              <a:rPr lang="hr-HR" altLang="en-US" sz="2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	Mercurius, Iovis, Neptunus, Volcanus, Apollo</a:t>
            </a:r>
          </a:p>
          <a:p>
            <a:pPr lvl="0" eaLnBrk="1" hangingPunct="1">
              <a:buClr>
                <a:srgbClr val="7030A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Vrhovnu trijadu čine Jupiter, Junona i Minerva</a:t>
            </a:r>
          </a:p>
          <a:p>
            <a:pPr marL="457200" lvl="1" indent="0" eaLnBrk="1" hangingPunct="1">
              <a:buClr>
                <a:srgbClr val="333333"/>
              </a:buClr>
              <a:buSzPct val="70000"/>
              <a:buNone/>
              <a:defRPr/>
            </a:pPr>
            <a:r>
              <a:rPr lang="hr-HR" alt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- njima je Tarkvinije Oholi sagradio hram na Kapitoliju, posvećen 509.g.pr.Kr. (početak republike)</a:t>
            </a:r>
          </a:p>
          <a:p>
            <a:pPr lvl="0" eaLnBrk="1" hangingPunct="1">
              <a:buClr>
                <a:srgbClr val="7030A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Od važnijih tu su još:</a:t>
            </a:r>
          </a:p>
          <a:p>
            <a:pPr marL="457200" lvl="1" indent="0" eaLnBrk="1" hangingPunct="1">
              <a:buClr>
                <a:srgbClr val="7030A0"/>
              </a:buClr>
              <a:buSzPct val="85000"/>
              <a:buNone/>
              <a:defRPr/>
            </a:pPr>
            <a:r>
              <a:rPr lang="hr-HR" alt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- Jan, Pluton,</a:t>
            </a:r>
            <a:r>
              <a:rPr lang="hr-HR" altLang="en-US" sz="2400" baseline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 Liber, </a:t>
            </a:r>
            <a:r>
              <a:rPr lang="hr-HR" alt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Saturn, Faun, Reja / Kibela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7B2E-EF5D-40C7-9C89-D66C5E2B553F}"/>
              </a:ext>
            </a:extLst>
          </p:cNvPr>
          <p:cNvSpPr txBox="1"/>
          <p:nvPr/>
        </p:nvSpPr>
        <p:spPr>
          <a:xfrm>
            <a:off x="3082028" y="-22275"/>
            <a:ext cx="6048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http://www.globalsecurity.org/military/world/spqr/images/spqr-jupiter-capitolinus.jpg</a:t>
            </a:r>
          </a:p>
        </p:txBody>
      </p:sp>
    </p:spTree>
    <p:extLst>
      <p:ext uri="{BB962C8B-B14F-4D97-AF65-F5344CB8AC3E}">
        <p14:creationId xmlns:p14="http://schemas.microsoft.com/office/powerpoint/2010/main" val="29098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>
            <a:extLst>
              <a:ext uri="{FF2B5EF4-FFF2-40B4-BE49-F238E27FC236}">
                <a16:creationId xmlns:a16="http://schemas.microsoft.com/office/drawing/2014/main" id="{0B62BCB9-8D10-4CF9-8058-936485538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7" y="260648"/>
            <a:ext cx="8588697" cy="1057275"/>
          </a:xfrm>
        </p:spPr>
        <p:txBody>
          <a:bodyPr/>
          <a:lstStyle/>
          <a:p>
            <a:pPr eaLnBrk="1" hangingPunct="1"/>
            <a:r>
              <a:rPr lang="hr-HR" altLang="en-US" sz="32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Times New Roman"/>
              </a:rPr>
              <a:t>Postoji još mnoštvo manjih / neolimpskih božanstava, demona i sl.</a:t>
            </a:r>
            <a:endParaRPr lang="hr-HR" alt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7F1A33A-DE62-412D-8CD7-CB245AA22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44824"/>
            <a:ext cx="8732837" cy="5013176"/>
          </a:xfrm>
        </p:spPr>
        <p:txBody>
          <a:bodyPr/>
          <a:lstStyle/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Genius</a:t>
            </a:r>
            <a:r>
              <a:rPr lang="hr-HR" altLang="en-US" dirty="0">
                <a:latin typeface="Palatino Linotype" panose="02040502050505030304" pitchFamily="18" charset="0"/>
              </a:rPr>
              <a:t> – duh čuvar, poslije smrti lar </a:t>
            </a:r>
          </a:p>
          <a:p>
            <a:pPr lvl="1" eaLnBrk="1" hangingPunct="1"/>
            <a:r>
              <a:rPr lang="hr-HR" altLang="en-US" dirty="0">
                <a:latin typeface="Palatino Linotype" panose="02040502050505030304" pitchFamily="18" charset="0"/>
              </a:rPr>
              <a:t>ženski se zove </a:t>
            </a:r>
            <a:r>
              <a:rPr lang="hr-HR" altLang="en-US" i="1" dirty="0">
                <a:latin typeface="Palatino Linotype" panose="02040502050505030304" pitchFamily="18" charset="0"/>
              </a:rPr>
              <a:t>iuno </a:t>
            </a:r>
            <a:r>
              <a:rPr lang="hr-HR" altLang="en-US" dirty="0">
                <a:latin typeface="Palatino Linotype" panose="02040502050505030304" pitchFamily="18" charset="0"/>
              </a:rPr>
              <a:t>(?)</a:t>
            </a:r>
          </a:p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Fortunae</a:t>
            </a:r>
            <a:r>
              <a:rPr lang="hr-HR" altLang="en-US" dirty="0">
                <a:latin typeface="Palatino Linotype" panose="02040502050505030304" pitchFamily="18" charset="0"/>
              </a:rPr>
              <a:t> – sudbine, sreće i nesreće; posebne za državu, za staleže, osobe ... </a:t>
            </a:r>
          </a:p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Penates</a:t>
            </a:r>
            <a:r>
              <a:rPr lang="hr-HR" altLang="en-US" dirty="0">
                <a:latin typeface="Palatino Linotype" panose="02040502050505030304" pitchFamily="18" charset="0"/>
              </a:rPr>
              <a:t> – zaštitnici obitelji (i države)</a:t>
            </a:r>
          </a:p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Lares</a:t>
            </a:r>
            <a:r>
              <a:rPr lang="hr-HR" altLang="en-US" dirty="0">
                <a:latin typeface="Palatino Linotype" panose="02040502050505030304" pitchFamily="18" charset="0"/>
              </a:rPr>
              <a:t> – isprva bogovi zemljišta, zaštitnici kuće i putova</a:t>
            </a:r>
          </a:p>
          <a:p>
            <a:pPr lvl="1" eaLnBrk="1" hangingPunct="1"/>
            <a:r>
              <a:rPr lang="hr-HR" altLang="en-US" dirty="0">
                <a:latin typeface="Palatino Linotype" panose="02040502050505030304" pitchFamily="18" charset="0"/>
              </a:rPr>
              <a:t>žrtvuje im se redovito (cvijeće, vino, raž i žito)</a:t>
            </a:r>
          </a:p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Dii Manes</a:t>
            </a:r>
            <a:r>
              <a:rPr lang="hr-HR" altLang="en-US" dirty="0">
                <a:latin typeface="Palatino Linotype" panose="02040502050505030304" pitchFamily="18" charset="0"/>
              </a:rPr>
              <a:t> – duhovi pokojnika</a:t>
            </a:r>
          </a:p>
        </p:txBody>
      </p:sp>
    </p:spTree>
    <p:extLst>
      <p:ext uri="{BB962C8B-B14F-4D97-AF65-F5344CB8AC3E}">
        <p14:creationId xmlns:p14="http://schemas.microsoft.com/office/powerpoint/2010/main" val="35878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7" y="1700808"/>
            <a:ext cx="1640582" cy="40436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067550" cy="1033462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SVEĆENICI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875"/>
            <a:ext cx="7945438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Religija je u nadležnosti senata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zabranjuje ili dopušta nova bogoštovlja i bogove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određuje svetkovine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saziva izbor vrhovnog svećenika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Privatne svetkovine (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privata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sacra</a:t>
            </a:r>
            <a:r>
              <a:rPr lang="hr-HR" altLang="sr-Latn-RS" dirty="0">
                <a:latin typeface="Palatino Linotype" panose="02040502050505030304" pitchFamily="18" charset="0"/>
              </a:rPr>
              <a:t>)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dirty="0">
                <a:latin typeface="Palatino Linotype" panose="02040502050505030304" pitchFamily="18" charset="0"/>
              </a:rPr>
              <a:t>vrši sam </a:t>
            </a:r>
            <a:r>
              <a:rPr lang="hr-HR" altLang="sr-Latn-RS" i="1" dirty="0">
                <a:latin typeface="Palatino Linotype" panose="02040502050505030304" pitchFamily="18" charset="0"/>
              </a:rPr>
              <a:t>pater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familias</a:t>
            </a:r>
            <a:r>
              <a:rPr lang="hr-HR" altLang="sr-Latn-RS" dirty="0">
                <a:latin typeface="Palatino Linotype" panose="02040502050505030304" pitchFamily="18" charset="0"/>
              </a:rPr>
              <a:t>, a javne (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publica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sacra</a:t>
            </a:r>
            <a:r>
              <a:rPr lang="hr-HR" altLang="sr-Latn-RS" dirty="0">
                <a:latin typeface="Palatino Linotype" panose="02040502050505030304" pitchFamily="18" charset="0"/>
              </a:rPr>
              <a:t>) svećenici raspodijeljeni u društva po funkcijama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Doživotni su, ali ne smiju imati tjelesne mane</a:t>
            </a:r>
            <a:endParaRPr lang="en-GB" altLang="sr-Latn-RS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713" y="6308725"/>
            <a:ext cx="72009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http://www.bbc.co.uk/staticarchive/c1f19971e233e6430518fa13e4c746b683ee24b9.jpg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DBC6A-38F1-4A8C-BB36-E1B740A2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828" y="4797152"/>
            <a:ext cx="2095659" cy="2095659"/>
          </a:xfrm>
          <a:prstGeom prst="rect">
            <a:avLst/>
          </a:prstGeom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0"/>
            <a:ext cx="7869238" cy="79181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200" i="1" dirty="0">
                <a:latin typeface="Palatino Linotype" pitchFamily="18" charset="0"/>
              </a:rPr>
              <a:t>Pontifices </a:t>
            </a:r>
            <a:r>
              <a:rPr lang="hr-HR" altLang="sr-Latn-RS" sz="3200" dirty="0">
                <a:latin typeface="Palatino Linotype" pitchFamily="18" charset="0"/>
              </a:rPr>
              <a:t>(pontifici)</a:t>
            </a:r>
            <a:endParaRPr lang="en-GB" altLang="sr-Latn-RS" i="1" dirty="0">
              <a:latin typeface="Palatino Linotype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791815"/>
            <a:ext cx="9070974" cy="60932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Vrhovni je svećenik 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pontifex maximus</a:t>
            </a:r>
            <a:r>
              <a:rPr lang="hr-HR" altLang="sr-Latn-RS" sz="2400" dirty="0">
                <a:latin typeface="Palatino Linotype" panose="02040502050505030304" pitchFamily="18" charset="0"/>
              </a:rPr>
              <a:t> (imenuje sve ostale)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Imaju svoj 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collegium</a:t>
            </a:r>
            <a:r>
              <a:rPr lang="hr-HR" altLang="sr-Latn-RS" sz="2400" dirty="0">
                <a:latin typeface="Palatino Linotype" panose="02040502050505030304" pitchFamily="18" charset="0"/>
              </a:rPr>
              <a:t> od 4-15 članova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Brinu se za odvijanje obreda (sastavljaju formule, određuju ponašanje, nadziru žrtve...)</a:t>
            </a: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tx2"/>
                </a:solidFill>
                <a:latin typeface="Palatino Linotype" pitchFamily="18" charset="0"/>
              </a:rPr>
              <a:t>Augures </a:t>
            </a:r>
            <a:r>
              <a:rPr lang="hr-HR" altLang="sr-Latn-RS" dirty="0">
                <a:solidFill>
                  <a:schemeClr val="tx2"/>
                </a:solidFill>
                <a:latin typeface="Palatino Linotype" pitchFamily="18" charset="0"/>
              </a:rPr>
              <a:t>(auguri)</a:t>
            </a:r>
            <a:endParaRPr lang="hr-HR" altLang="sr-Latn-RS" i="1" dirty="0">
              <a:solidFill>
                <a:schemeClr val="tx2"/>
              </a:solidFill>
              <a:latin typeface="Palatino Linotype" pitchFamily="18" charset="0"/>
            </a:endParaRPr>
          </a:p>
          <a:p>
            <a:pPr eaLnBrk="1" hangingPunct="1"/>
            <a:r>
              <a:rPr lang="hr-HR" altLang="sr-Latn-RS" sz="2400" dirty="0">
                <a:latin typeface="Palatino Linotype" panose="02040502050505030304" pitchFamily="18" charset="0"/>
              </a:rPr>
              <a:t>Motre ptice unutar svetog prostora (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templum</a:t>
            </a:r>
            <a:r>
              <a:rPr lang="hr-HR" altLang="sr-Latn-RS" sz="2400" dirty="0">
                <a:latin typeface="Palatino Linotype" panose="02040502050505030304" pitchFamily="18" charset="0"/>
              </a:rPr>
              <a:t>); tumače znamenja s neba i iz ponašanja ptica</a:t>
            </a:r>
          </a:p>
          <a:p>
            <a:pPr eaLnBrk="1" hangingPunct="1"/>
            <a:r>
              <a:rPr lang="hr-HR" altLang="sr-Latn-RS" sz="2400" dirty="0">
                <a:latin typeface="Palatino Linotype" panose="02040502050505030304" pitchFamily="18" charset="0"/>
              </a:rPr>
              <a:t>Promatranje može i mora vršiti svaki magistrat s imperijem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i="1" dirty="0">
                <a:solidFill>
                  <a:schemeClr val="tx2"/>
                </a:solidFill>
                <a:latin typeface="Palatino Linotype" pitchFamily="18" charset="0"/>
              </a:rPr>
              <a:t>Flamines </a:t>
            </a:r>
            <a:r>
              <a:rPr lang="hr-HR" altLang="sr-Latn-RS" dirty="0">
                <a:solidFill>
                  <a:schemeClr val="tx2"/>
                </a:solidFill>
                <a:latin typeface="Palatino Linotype" pitchFamily="18" charset="0"/>
              </a:rPr>
              <a:t>(flameni)</a:t>
            </a:r>
            <a:endParaRPr lang="hr-HR" altLang="sr-Latn-RS" i="1" dirty="0">
              <a:solidFill>
                <a:schemeClr val="tx2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Posebni svećenici za pojedine bogove (ukupno 15)</a:t>
            </a:r>
            <a:endParaRPr lang="en-GB" altLang="sr-Latn-RS" sz="2400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400" i="1" dirty="0">
                <a:latin typeface="Palatino Linotype" pitchFamily="18" charset="0"/>
              </a:rPr>
              <a:t>Flamines maiores </a:t>
            </a:r>
            <a:r>
              <a:rPr lang="hr-HR" altLang="sr-Latn-RS" sz="2400" dirty="0">
                <a:latin typeface="Palatino Linotype" pitchFamily="18" charset="0"/>
              </a:rPr>
              <a:t>su: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i="1" dirty="0">
                <a:latin typeface="Palatino Linotype" pitchFamily="18" charset="0"/>
              </a:rPr>
              <a:t>flamen </a:t>
            </a:r>
            <a:r>
              <a:rPr lang="hr-HR" altLang="sr-Latn-RS" sz="2400" i="1" u="sng" dirty="0">
                <a:latin typeface="Palatino Linotype" pitchFamily="18" charset="0"/>
              </a:rPr>
              <a:t>Dialis</a:t>
            </a:r>
            <a:r>
              <a:rPr lang="hr-HR" altLang="sr-Latn-RS" sz="2400" i="1" dirty="0">
                <a:latin typeface="Palatino Linotype" pitchFamily="18" charset="0"/>
              </a:rPr>
              <a:t> </a:t>
            </a:r>
            <a:r>
              <a:rPr lang="hr-HR" altLang="sr-Latn-RS" sz="2400" dirty="0">
                <a:latin typeface="Palatino Linotype" pitchFamily="18" charset="0"/>
              </a:rPr>
              <a:t>(Jupiterov)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i="1" dirty="0">
                <a:latin typeface="Palatino Linotype" pitchFamily="18" charset="0"/>
              </a:rPr>
              <a:t>f. </a:t>
            </a:r>
            <a:r>
              <a:rPr lang="hr-HR" altLang="sr-Latn-RS" sz="2400" i="1" u="sng" dirty="0">
                <a:latin typeface="Palatino Linotype" pitchFamily="18" charset="0"/>
              </a:rPr>
              <a:t>Martialis</a:t>
            </a:r>
            <a:r>
              <a:rPr lang="hr-HR" altLang="sr-Latn-RS" sz="2400" dirty="0">
                <a:latin typeface="Palatino Linotype" pitchFamily="18" charset="0"/>
              </a:rPr>
              <a:t> (Marsov)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i="1" dirty="0">
                <a:latin typeface="Palatino Linotype" pitchFamily="18" charset="0"/>
              </a:rPr>
              <a:t>f. </a:t>
            </a:r>
            <a:r>
              <a:rPr lang="hr-HR" altLang="sr-Latn-RS" sz="2400" i="1" u="sng" dirty="0">
                <a:latin typeface="Palatino Linotype" pitchFamily="18" charset="0"/>
              </a:rPr>
              <a:t>Quirinalis</a:t>
            </a:r>
            <a:r>
              <a:rPr lang="hr-HR" altLang="sr-Latn-RS" sz="2400" dirty="0">
                <a:latin typeface="Palatino Linotype" pitchFamily="18" charset="0"/>
              </a:rPr>
              <a:t> (Kvirinov)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4C4E2-5D99-49C9-8036-15781632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42741"/>
            <a:ext cx="2843808" cy="4107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i="1" dirty="0">
                <a:latin typeface="Palatino Linotype" pitchFamily="18" charset="0"/>
              </a:rPr>
              <a:t>Virgines Vestales </a:t>
            </a:r>
            <a:r>
              <a:rPr lang="hr-HR" altLang="sr-Latn-RS" dirty="0">
                <a:latin typeface="Palatino Linotype" pitchFamily="18" charset="0"/>
              </a:rPr>
              <a:t>(vestalke)</a:t>
            </a:r>
            <a:endParaRPr lang="en-GB" altLang="sr-Latn-RS" i="1" dirty="0">
              <a:latin typeface="Palatino Linotype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7776864" cy="50047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Svećenice božice kuće i ognjišta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>
                <a:latin typeface="Palatino Linotype" panose="02040502050505030304" pitchFamily="18" charset="0"/>
              </a:rPr>
              <a:t>Veste, održavaju njen hram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>
                <a:latin typeface="Palatino Linotype" panose="02040502050505030304" pitchFamily="18" charset="0"/>
              </a:rPr>
              <a:t>vječnu vatru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služe 30 g. (počevši kao djeca)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oslobođene su očinske vlasti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imaju </a:t>
            </a:r>
            <a:r>
              <a:rPr lang="hr-HR" altLang="sr-Latn-RS" dirty="0" err="1">
                <a:latin typeface="Palatino Linotype" panose="02040502050505030304" pitchFamily="18" charset="0"/>
              </a:rPr>
              <a:t>liktore</a:t>
            </a:r>
            <a:r>
              <a:rPr lang="hr-HR" altLang="sr-Latn-RS" dirty="0">
                <a:latin typeface="Palatino Linotype" panose="02040502050505030304" pitchFamily="18" charset="0"/>
              </a:rPr>
              <a:t> i počasna mjesta na igrama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nose bijelu odjeću i vrpce na čelu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Ako ih zločinac sretne na putu za izvršenje kazne, oslobođen je</a:t>
            </a:r>
            <a:endParaRPr lang="en-GB" altLang="sr-Latn-RS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76672"/>
            <a:ext cx="9036050" cy="626544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Fetiales 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(fecijali)</a:t>
            </a:r>
            <a:endParaRPr lang="hr-HR" altLang="sr-Latn-RS" sz="2800" dirty="0">
              <a:latin typeface="Palatino Linotype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svećenici za sklapanje ugovora o miru i </a:t>
            </a:r>
          </a:p>
          <a:p>
            <a:pPr marL="457200" lvl="1" indent="0" eaLnBrk="1" hangingPunct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r>
              <a:rPr lang="hr-HR" altLang="sr-Latn-RS" sz="2400" dirty="0">
                <a:latin typeface="Palatino Linotype" pitchFamily="18" charset="0"/>
              </a:rPr>
              <a:t>    objavu rata (20 članova)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Haruspices 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(haruspici)</a:t>
            </a:r>
            <a:endParaRPr lang="hr-HR" altLang="sr-Latn-RS" sz="2800" dirty="0">
              <a:latin typeface="Palatino Linotype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Etruščani, gataju iz utrobe žrtvene životinje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Sacerdotes Sybillini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sibilski svećenici, za tumačenje njenih knjiga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Salii 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(Salijci)</a:t>
            </a:r>
            <a:endParaRPr lang="hr-HR" altLang="sr-Latn-RS" sz="2800" dirty="0">
              <a:latin typeface="Palatino Linotype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Marsovi i Kvirinovi svećenici, 2 x 12 patricija, u martu plešu pod štitovima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Fratres Arvales 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12 arvalske braće božice Dea Dia, u maju pjevaju Larima za zaštitu polja</a:t>
            </a:r>
            <a:endParaRPr lang="en-GB" altLang="sr-Latn-RS" sz="2400" i="1" dirty="0">
              <a:latin typeface="Palatino Linotype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717" y="0"/>
            <a:ext cx="2243031" cy="33720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5563"/>
            <a:ext cx="37671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http://www.the-romans.co.uk/origins.htm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ce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1125</TotalTime>
  <Words>1328</Words>
  <Application>Microsoft Office PowerPoint</Application>
  <PresentationFormat>On-screen Show (4:3)</PresentationFormat>
  <Paragraphs>194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Calisto MT</vt:lpstr>
      <vt:lpstr>Palatino Linotype</vt:lpstr>
      <vt:lpstr>Perpetua</vt:lpstr>
      <vt:lpstr>Tahoma</vt:lpstr>
      <vt:lpstr>Times New Roman</vt:lpstr>
      <vt:lpstr>Wingdings</vt:lpstr>
      <vt:lpstr>Ocean</vt:lpstr>
      <vt:lpstr>RIMSKA  RELIGIJA</vt:lpstr>
      <vt:lpstr>PowerPoint Presentation</vt:lpstr>
      <vt:lpstr>Strani utjecaji</vt:lpstr>
      <vt:lpstr>BOŽANSTVA</vt:lpstr>
      <vt:lpstr>Postoji još mnoštvo manjih / neolimpskih božanstava, demona i sl.</vt:lpstr>
      <vt:lpstr>SVEĆENICI</vt:lpstr>
      <vt:lpstr>Pontifices (pontifici)</vt:lpstr>
      <vt:lpstr>Virgines Vestales (vestalke)</vt:lpstr>
      <vt:lpstr>PowerPoint Presentation</vt:lpstr>
      <vt:lpstr>POSVEĆENA MJESTA</vt:lpstr>
      <vt:lpstr>Saturnov i Portunov hram u Rimu</vt:lpstr>
      <vt:lpstr>BOGOSLUŽJA</vt:lpstr>
      <vt:lpstr>PowerPoint Presentation</vt:lpstr>
      <vt:lpstr>Suovetaurilia</vt:lpstr>
      <vt:lpstr>Ostala bogoslužja</vt:lpstr>
      <vt:lpstr>POGREBI</vt:lpstr>
      <vt:lpstr>Sprovod</vt:lpstr>
      <vt:lpstr>Ukop</vt:lpstr>
      <vt:lpstr>D                       M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RELIGIJA</dc:title>
  <dc:creator>Maja Matasović</dc:creator>
  <cp:lastModifiedBy>mrmat</cp:lastModifiedBy>
  <cp:revision>63</cp:revision>
  <dcterms:created xsi:type="dcterms:W3CDTF">2007-01-16T17:54:24Z</dcterms:created>
  <dcterms:modified xsi:type="dcterms:W3CDTF">2023-01-25T12:38:06Z</dcterms:modified>
</cp:coreProperties>
</file>