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67" r:id="rId4"/>
    <p:sldId id="257" r:id="rId5"/>
    <p:sldId id="258" r:id="rId6"/>
    <p:sldId id="260" r:id="rId7"/>
    <p:sldId id="263" r:id="rId8"/>
    <p:sldId id="264" r:id="rId9"/>
    <p:sldId id="261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402" autoAdjust="0"/>
  </p:normalViewPr>
  <p:slideViewPr>
    <p:cSldViewPr>
      <p:cViewPr varScale="1">
        <p:scale>
          <a:sx n="72" d="100"/>
          <a:sy n="72" d="100"/>
        </p:scale>
        <p:origin x="1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E660F-8F2D-44DD-B485-485EE61F028E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D7CE-DD95-4706-9088-8066B9ED5B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522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Utjecaj na Augusta za očuvanje tradicije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4D7CE-DD95-4706-9088-8066B9ED5B0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795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</a:t>
            </a:r>
            <a:r>
              <a:rPr lang="hr-HR" dirty="0" err="1"/>
              <a:t>antiquitates</a:t>
            </a:r>
            <a:r>
              <a:rPr lang="hr-HR" dirty="0"/>
              <a:t> </a:t>
            </a:r>
            <a:r>
              <a:rPr lang="hr-HR" dirty="0" err="1"/>
              <a:t>humanae</a:t>
            </a:r>
            <a:r>
              <a:rPr lang="hr-HR" dirty="0"/>
              <a:t> datum osnutka</a:t>
            </a:r>
            <a:r>
              <a:rPr lang="hr-HR" baseline="0" dirty="0"/>
              <a:t> Rima</a:t>
            </a:r>
          </a:p>
          <a:p>
            <a:r>
              <a:rPr lang="hr-HR" i="1" baseline="0" dirty="0"/>
              <a:t>De LL </a:t>
            </a:r>
            <a:r>
              <a:rPr lang="hr-HR" i="0" baseline="0" dirty="0"/>
              <a:t>posvećeno Ciceronu, </a:t>
            </a:r>
            <a:r>
              <a:rPr lang="hr-HR" i="1" baseline="0" dirty="0"/>
              <a:t>De vita </a:t>
            </a:r>
            <a:r>
              <a:rPr lang="hr-HR" i="1" baseline="0" dirty="0" err="1"/>
              <a:t>p.R</a:t>
            </a:r>
            <a:r>
              <a:rPr lang="hr-HR" i="1" baseline="0" dirty="0"/>
              <a:t>. </a:t>
            </a:r>
            <a:r>
              <a:rPr lang="hr-HR" i="0" baseline="0" dirty="0"/>
              <a:t>posvećeno Atiku </a:t>
            </a:r>
            <a:endParaRPr lang="hr-H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D7CE-DD95-4706-9088-8066B9ED5B0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27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MS: Eumenide (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Eumenides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bile su usmjerene protiv pomodnih filozofa; Markov sluga (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Marcipor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mogao je biti opis putovanja, u skladu s književnom modom koju je započeo Lucilije; Markovgrad (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Marcopolis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sadržavao je opis utopijskoga grada; u Šezdesetogodišnjaku (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Sexagesis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Varon je govorio o čovjeku koji je kao dijete zaspao, a kad se probudio kao šezdesetogodišnjak, shvatio je kako se u Rimu sve promijenilo nagore.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paratragičke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naslove, koji se slažu s ukupnim burlesknim i parodijskim duhom cijele zbirke: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Tijestoedip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Oedipothyestes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Slamnati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Ajant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Aiax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stramenticius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Lažni Eneja (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Pseudaeneas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Ganimed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Catamitus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Plovidba uokolo (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Períplous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vjerojatno se temeljila na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Lucilijevoj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satiri Putovanje na Siciliju (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Siculum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D7CE-DD95-4706-9088-8066B9ED5B09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25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 starini pisma – Luciju Akciju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D7CE-DD95-4706-9088-8066B9ED5B0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16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dijalogu</a:t>
            </a:r>
            <a:r>
              <a:rPr lang="hr-HR" baseline="0" dirty="0"/>
              <a:t> sudjeluju </a:t>
            </a:r>
            <a:r>
              <a:rPr lang="hr-HR" baseline="0" dirty="0" err="1"/>
              <a:t>Varon</a:t>
            </a:r>
            <a:r>
              <a:rPr lang="hr-HR" baseline="0" dirty="0"/>
              <a:t> i </a:t>
            </a:r>
            <a:r>
              <a:rPr lang="hr-HR" baseline="0" dirty="0" err="1"/>
              <a:t>Tit</a:t>
            </a:r>
            <a:r>
              <a:rPr lang="hr-HR" baseline="0" dirty="0"/>
              <a:t> </a:t>
            </a:r>
            <a:r>
              <a:rPr lang="hr-HR" baseline="0" dirty="0" err="1"/>
              <a:t>Pomponije</a:t>
            </a:r>
            <a:r>
              <a:rPr lang="hr-HR" baseline="0" dirty="0"/>
              <a:t> </a:t>
            </a:r>
            <a:r>
              <a:rPr lang="hr-HR" baseline="0" dirty="0" err="1"/>
              <a:t>Atik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D7CE-DD95-4706-9088-8066B9ED5B09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44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Nadimak </a:t>
            </a:r>
            <a:r>
              <a:rPr lang="hr-HR" dirty="0" err="1"/>
              <a:t>figulus</a:t>
            </a:r>
            <a:r>
              <a:rPr lang="hr-HR" dirty="0"/>
              <a:t> = lončar &lt; izjavio da se svijet vrti oko svoje osi brzinom lončareva kola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D7CE-DD95-4706-9088-8066B9ED5B0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77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132950-CA59-414E-AA37-F23FC16CF20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FEE0F7-5A66-43E6-AEA4-EFCB62C1066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08720"/>
            <a:ext cx="2857500" cy="3629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5661247"/>
          </a:xfrm>
        </p:spPr>
        <p:txBody>
          <a:bodyPr/>
          <a:lstStyle/>
          <a:p>
            <a:r>
              <a:rPr lang="hr-HR" sz="6600" dirty="0">
                <a:solidFill>
                  <a:schemeClr val="bg1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Marko </a:t>
            </a:r>
            <a:r>
              <a:rPr lang="hr-HR" sz="6600" dirty="0" err="1">
                <a:solidFill>
                  <a:schemeClr val="bg1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Terencije</a:t>
            </a:r>
            <a:r>
              <a:rPr lang="hr-HR" sz="6600" dirty="0">
                <a:solidFill>
                  <a:schemeClr val="bg1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6600" dirty="0" err="1">
                <a:solidFill>
                  <a:schemeClr val="bg1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Varon</a:t>
            </a:r>
            <a:br>
              <a:rPr lang="hr-HR" sz="6600" dirty="0">
                <a:solidFill>
                  <a:schemeClr val="bg1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6000" dirty="0">
                <a:solidFill>
                  <a:schemeClr val="bg1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br>
              <a:rPr lang="hr-HR" sz="6000" dirty="0">
                <a:solidFill>
                  <a:schemeClr val="bg1">
                    <a:lumMod val="25000"/>
                  </a:schemeClr>
                </a:solidFill>
                <a:cs typeface="Times New Roman" panose="02020603050405020304" pitchFamily="18" charset="0"/>
              </a:rPr>
            </a:br>
            <a:br>
              <a:rPr lang="hr-HR" sz="6000" dirty="0">
                <a:solidFill>
                  <a:schemeClr val="bg1">
                    <a:lumMod val="25000"/>
                  </a:schemeClr>
                </a:solidFill>
                <a:cs typeface="Times New Roman" panose="02020603050405020304" pitchFamily="18" charset="0"/>
              </a:rPr>
            </a:br>
            <a:br>
              <a:rPr lang="hr-HR" sz="6000" dirty="0">
                <a:solidFill>
                  <a:schemeClr val="bg1">
                    <a:lumMod val="25000"/>
                  </a:schemeClr>
                </a:solidFill>
                <a:cs typeface="Times New Roman" panose="02020603050405020304" pitchFamily="18" charset="0"/>
              </a:rPr>
            </a:br>
            <a:br>
              <a:rPr lang="hr-HR" sz="6000" dirty="0">
                <a:solidFill>
                  <a:schemeClr val="bg1">
                    <a:lumMod val="25000"/>
                  </a:schemeClr>
                </a:solidFill>
                <a:cs typeface="Times New Roman" panose="02020603050405020304" pitchFamily="18" charset="0"/>
              </a:rPr>
            </a:br>
            <a:r>
              <a:rPr lang="hr-HR" sz="6600" dirty="0">
                <a:solidFill>
                  <a:schemeClr val="bg1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hr-HR" sz="6600" dirty="0" err="1">
                <a:solidFill>
                  <a:schemeClr val="bg1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antikvarstvo</a:t>
            </a:r>
            <a:endParaRPr lang="hr-HR" sz="6600" dirty="0">
              <a:solidFill>
                <a:schemeClr val="bg1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73" y="5661248"/>
            <a:ext cx="7992888" cy="1190890"/>
          </a:xfrm>
        </p:spPr>
        <p:txBody>
          <a:bodyPr/>
          <a:lstStyle/>
          <a:p>
            <a:r>
              <a:rPr lang="pt-BR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legendo autem et scribendo vitam procudito</a:t>
            </a:r>
            <a:r>
              <a:rPr lang="hr-HR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</a:p>
          <a:p>
            <a:r>
              <a:rPr lang="hr-HR" i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hr-HR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Sat. Men</a:t>
            </a:r>
            <a:r>
              <a:rPr lang="hr-HR" i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. 554)</a:t>
            </a:r>
            <a:endParaRPr lang="hr-HR" i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383856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2">
                    <a:lumMod val="75000"/>
                  </a:schemeClr>
                </a:solidFill>
              </a:rPr>
              <a:t>http://quotesgram.com/marcus-terentius-varro-quotes</a:t>
            </a:r>
            <a:r>
              <a:rPr lang="hr-HR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5043940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r-HR" sz="4400" dirty="0" err="1"/>
              <a:t>Publije</a:t>
            </a:r>
            <a:r>
              <a:rPr lang="hr-HR" sz="4400" dirty="0"/>
              <a:t> </a:t>
            </a:r>
            <a:r>
              <a:rPr lang="hr-HR" sz="4400" dirty="0" err="1"/>
              <a:t>Nigidije</a:t>
            </a:r>
            <a:r>
              <a:rPr lang="hr-HR" sz="4400" dirty="0"/>
              <a:t> </a:t>
            </a:r>
            <a:r>
              <a:rPr lang="hr-HR" sz="4400" dirty="0" err="1"/>
              <a:t>Figul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12568"/>
          </a:xfrm>
        </p:spPr>
        <p:txBody>
          <a:bodyPr/>
          <a:lstStyle/>
          <a:p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Publius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Nigidius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Figulus</a:t>
            </a:r>
            <a:endParaRPr lang="hr-HR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Cezarov protivnik, umro u progonstvu 45.g.pr.Kr.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Proučavao filozofiju (</a:t>
            </a:r>
            <a:r>
              <a:rPr lang="hr-HR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novopitagorejac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), prirodoslovlje i kozmologiju</a:t>
            </a:r>
          </a:p>
          <a:p>
            <a:pPr lvl="1"/>
            <a:r>
              <a:rPr lang="hr-HR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„čarobnjak”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Gramatičke zabilješke (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Commentarii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grammatici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</a:p>
          <a:p>
            <a:pPr lvl="1"/>
            <a:r>
              <a:rPr lang="hr-HR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najmanje 29 knjiga, gramatičke i antikvarske teme</a:t>
            </a:r>
            <a:endParaRPr lang="hr-HR" sz="2000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sphaera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graecanica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/ De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sphaera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barbarica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De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diis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De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augurio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privato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De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extis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De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somniis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De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vento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De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terris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De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animalibus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7294902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535755"/>
            <a:ext cx="6732240" cy="4395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332656"/>
            <a:ext cx="8697216" cy="5793507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Doba proučavanja etimologija i jezika, nastanka institucija i običaja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Stvaranje nacionalnog identiteta pred sve većim obzorom rimskog svijeta i sve većih raskola unutar njega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Uspostavljanje i čuvanje tradicije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Kritike suvremenih poroka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84793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Jeffrey A. Becker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Roman domestic architecture (villa)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r>
              <a:rPr lang="hr-HR" sz="1200" dirty="0">
                <a:solidFill>
                  <a:schemeClr val="accent3">
                    <a:lumMod val="75000"/>
                  </a:schemeClr>
                </a:solidFill>
              </a:rPr>
              <a:t>https://www.khanacademy.org/humanities/ancient-art-civilizations/roman/beginners-guide-rome/a/roman-domestic-architecture-villa</a:t>
            </a:r>
          </a:p>
        </p:txBody>
      </p:sp>
    </p:spTree>
    <p:extLst>
      <p:ext uri="{BB962C8B-B14F-4D97-AF65-F5344CB8AC3E}">
        <p14:creationId xmlns:p14="http://schemas.microsoft.com/office/powerpoint/2010/main" val="136919117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hr-HR" sz="4400" dirty="0" err="1"/>
              <a:t>Tit</a:t>
            </a:r>
            <a:r>
              <a:rPr lang="hr-HR" sz="4400" dirty="0"/>
              <a:t> </a:t>
            </a:r>
            <a:r>
              <a:rPr lang="hr-HR" sz="4400" dirty="0" err="1"/>
              <a:t>Pomponije</a:t>
            </a:r>
            <a:r>
              <a:rPr lang="hr-HR" sz="4400" dirty="0"/>
              <a:t> </a:t>
            </a:r>
            <a:r>
              <a:rPr lang="hr-HR" sz="4400" dirty="0" err="1"/>
              <a:t>Atik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Titus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Pomponius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Atticus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110.-32.g.pr.Kr. 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Vitez, apolitičan (epikurejac)</a:t>
            </a:r>
            <a:endParaRPr lang="hr-HR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Ciceronov prijatelj s kućom na </a:t>
            </a:r>
            <a:r>
              <a:rPr lang="hr-HR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Kvirinalu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: mjesto okupljanja učenjaka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Za </a:t>
            </a:r>
            <a:r>
              <a:rPr lang="hr-HR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Sulinih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proskripcija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otišao u Atenu do 65.pr.Kr., i kasnije često boravio u Grčkoj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Napisao povijesni priručnik, Godišnjak (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Liber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annalis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</a:p>
          <a:p>
            <a:pPr lvl="1"/>
            <a:r>
              <a:rPr lang="hr-HR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rimska povijest do 47. g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Izdavač Ciceronovih govora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Skupljač 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memorabilia 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(„album” znamenitih Rimljana), čuvar rimskih starina (</a:t>
            </a:r>
            <a:r>
              <a:rPr lang="hr-HR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mos maiorum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858999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hr-HR" altLang="sr-Latn-RS" sz="4400" b="1" i="1" dirty="0">
                <a:latin typeface="+mn-lt"/>
                <a:cs typeface="Times New Roman" panose="02020603050405020304" pitchFamily="18" charset="0"/>
              </a:rPr>
              <a:t>M. Terentius Varro Reatinus</a:t>
            </a:r>
            <a:endParaRPr lang="hr-HR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>
            <a:normAutofit/>
          </a:bodyPr>
          <a:lstStyle/>
          <a:p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116.- 27. pr.Kr., iz Reate (sabinsko područje)</a:t>
            </a:r>
          </a:p>
          <a:p>
            <a:r>
              <a:rPr lang="hr-HR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Najvažniji rimski filolog: p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olihistor (filozofija, retorika, filologija, pjesme), enciklopedist</a:t>
            </a:r>
          </a:p>
          <a:p>
            <a:pPr>
              <a:lnSpc>
                <a:spcPct val="80000"/>
              </a:lnSpc>
            </a:pP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Učenik Akcija i Lucija Elija Stilona (filolog i antikvarist)</a:t>
            </a:r>
          </a:p>
          <a:p>
            <a:pPr lvl="1">
              <a:lnSpc>
                <a:spcPct val="80000"/>
              </a:lnSpc>
            </a:pP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u Ateni s Ciceronom sluša eklektičkog filozofa Antioha iz Askalona</a:t>
            </a:r>
          </a:p>
          <a:p>
            <a:pPr>
              <a:lnSpc>
                <a:spcPct val="80000"/>
              </a:lnSpc>
            </a:pP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78-77. sudjelovao je u ratovima s Ilirima u Dalmaciji</a:t>
            </a:r>
          </a:p>
          <a:p>
            <a:pPr>
              <a:lnSpc>
                <a:spcPct val="80000"/>
              </a:lnSpc>
            </a:pP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Borio se na strani Pompeja u vanjskim ratovima i u građanskom </a:t>
            </a:r>
          </a:p>
          <a:p>
            <a:pPr>
              <a:lnSpc>
                <a:spcPct val="80000"/>
              </a:lnSpc>
            </a:pP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49-48. član komisije za raspodjelu zemlje u Italiji</a:t>
            </a:r>
          </a:p>
          <a:p>
            <a:pPr>
              <a:lnSpc>
                <a:spcPct val="80000"/>
              </a:lnSpc>
            </a:pP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48.</a:t>
            </a:r>
            <a:r>
              <a:rPr lang="hr-HR" altLang="sr-Latn-R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nakon poraza kod Farsala vraća se u Italiju, dobiva natrag svoje imanje i povlači se iz javnog, tj. političkog života </a:t>
            </a:r>
          </a:p>
          <a:p>
            <a:pPr>
              <a:lnSpc>
                <a:spcPct val="80000"/>
              </a:lnSpc>
            </a:pP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Cezar mu 46. povjerava vođenje javne knjižnice</a:t>
            </a:r>
          </a:p>
          <a:p>
            <a:pPr lvl="1">
              <a:lnSpc>
                <a:spcPct val="80000"/>
              </a:lnSpc>
            </a:pP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nije završio uređenje</a:t>
            </a:r>
          </a:p>
          <a:p>
            <a:pPr>
              <a:lnSpc>
                <a:spcPct val="80000"/>
              </a:lnSpc>
            </a:pP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43. Antonije ga je proskribirao, ali ga od progona spašava </a:t>
            </a:r>
            <a:r>
              <a:rPr lang="hr-HR" altLang="sr-Latn-RS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Kvint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hr-HR" altLang="sr-Latn-RS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Fufije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hr-HR" altLang="sr-Latn-RS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Kalen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pa se sasvim posvećuje znanstvenom radu</a:t>
            </a:r>
          </a:p>
        </p:txBody>
      </p:sp>
    </p:spTree>
    <p:extLst>
      <p:ext uri="{BB962C8B-B14F-4D97-AF65-F5344CB8AC3E}">
        <p14:creationId xmlns:p14="http://schemas.microsoft.com/office/powerpoint/2010/main" val="310876764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r-HR" sz="4000" dirty="0">
                <a:solidFill>
                  <a:schemeClr val="bg1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Djela</a:t>
            </a:r>
            <a:endParaRPr lang="hr-HR" dirty="0">
              <a:solidFill>
                <a:schemeClr val="bg1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r-HR" altLang="sr-Latn-RS" sz="28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70ak djela u preko 600 knjiga</a:t>
            </a:r>
          </a:p>
          <a:p>
            <a:pPr lvl="1">
              <a:spcBef>
                <a:spcPts val="0"/>
              </a:spcBef>
            </a:pP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50 poznato po naslovu, a samo je jedno kompletno sačuvano</a:t>
            </a:r>
          </a:p>
          <a:p>
            <a:pPr lvl="1">
              <a:spcBef>
                <a:spcPts val="0"/>
              </a:spcBef>
            </a:pPr>
            <a:r>
              <a:rPr lang="hr-HR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Rimska povijest (sa stranim utjecajima) kroz grčku znanost</a:t>
            </a:r>
            <a:endParaRPr lang="hr-HR" altLang="sr-Latn-RS" b="1" i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De re </a:t>
            </a:r>
            <a:r>
              <a:rPr lang="hr-HR" altLang="sr-Latn-RS" b="1" i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rustica</a:t>
            </a:r>
            <a:r>
              <a:rPr lang="hr-HR" altLang="sr-Latn-RS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(Seoski poslovi) </a:t>
            </a:r>
          </a:p>
          <a:p>
            <a:pPr lvl="1">
              <a:spcBef>
                <a:spcPts val="0"/>
              </a:spcBef>
            </a:pP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 knj. o seoskoj ekonomiji napisani u dijaloškom obliku</a:t>
            </a:r>
          </a:p>
          <a:p>
            <a:pPr>
              <a:spcBef>
                <a:spcPts val="0"/>
              </a:spcBef>
            </a:pPr>
            <a:r>
              <a:rPr lang="hr-HR" altLang="sr-Latn-RS" b="1" i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Antiquitates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(Starine, 41 knj.) </a:t>
            </a:r>
          </a:p>
          <a:p>
            <a:pPr lvl="1">
              <a:spcBef>
                <a:spcPts val="0"/>
              </a:spcBef>
            </a:pP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najznačajnije povijesno i antikvarsko djelo sa sakupljenim podacima o rimskim starinama (posvećeno Cezaru)</a:t>
            </a:r>
          </a:p>
          <a:p>
            <a:pPr lvl="1">
              <a:spcBef>
                <a:spcPts val="0"/>
              </a:spcBef>
            </a:pP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25 knj. </a:t>
            </a:r>
            <a:r>
              <a:rPr lang="hr-HR" altLang="sr-Latn-R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rerum humanarum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a 16 knj. </a:t>
            </a:r>
            <a:r>
              <a:rPr lang="hr-HR" altLang="sr-Latn-R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rerum divinarum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povijesni podaci o rimskoj civilizaciji, državnim uređenjima (kraljevstvo, republika), o kultovima, običajima, građevinama, topografiji itd. – sustavan pregled rimskog života i kako je nastao </a:t>
            </a:r>
            <a:endParaRPr lang="hr-HR" altLang="sr-Latn-RS" sz="2800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Povijesni i antikvarski sadržaj imala su i djela:</a:t>
            </a:r>
            <a:r>
              <a:rPr lang="hr-HR" altLang="sr-Latn-RS" sz="28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hr-HR" altLang="sr-Latn-RS" sz="2000" b="1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De </a:t>
            </a:r>
            <a:r>
              <a:rPr lang="hr-HR" altLang="sr-Latn-RS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gente</a:t>
            </a:r>
            <a:r>
              <a:rPr lang="hr-HR" altLang="sr-Latn-RS" sz="2000" b="1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hr-HR" altLang="sr-Latn-RS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populi</a:t>
            </a:r>
            <a:r>
              <a:rPr lang="hr-HR" altLang="sr-Latn-RS" sz="2000" b="1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Romani; De vita populi Romani</a:t>
            </a:r>
            <a:r>
              <a:rPr lang="hr-HR" altLang="sr-Latn-RS" sz="2000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; De familiis Troianis; </a:t>
            </a:r>
            <a:r>
              <a:rPr lang="hr-HR" altLang="sr-Latn-RS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Imagines</a:t>
            </a:r>
            <a:r>
              <a:rPr lang="hr-HR" altLang="sr-Latn-RS" sz="2000" b="1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– </a:t>
            </a:r>
            <a:r>
              <a:rPr lang="hr-HR" altLang="sr-Latn-RS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Hebdomades</a:t>
            </a:r>
            <a:r>
              <a:rPr lang="hr-HR" altLang="sr-Latn-RS" sz="2000" b="1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(o važnim osobama u distisima i/li prozi)</a:t>
            </a:r>
            <a:r>
              <a:rPr lang="hr-HR" altLang="sr-Latn-R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; </a:t>
            </a:r>
            <a:r>
              <a:rPr lang="hr-HR" altLang="sr-Latn-RS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Annales</a:t>
            </a:r>
            <a:r>
              <a:rPr lang="hr-HR" altLang="sr-Latn-RS" sz="2000" b="1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; </a:t>
            </a:r>
            <a:r>
              <a:rPr lang="hr-HR" sz="2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Ephemeris</a:t>
            </a:r>
            <a:r>
              <a:rPr lang="hr-HR" sz="2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sz="2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navalis</a:t>
            </a:r>
            <a:r>
              <a:rPr lang="hr-HR" sz="2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ad </a:t>
            </a:r>
            <a:r>
              <a:rPr lang="hr-HR" sz="2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Pompeium</a:t>
            </a:r>
            <a:endParaRPr lang="hr-HR" altLang="sr-Latn-RS" sz="2000" b="1" i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 vita </a:t>
            </a:r>
            <a:r>
              <a:rPr lang="hr-HR" altLang="sr-Latn-RS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sua</a:t>
            </a:r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 </a:t>
            </a:r>
            <a:r>
              <a:rPr lang="hr-HR" altLang="sr-Latn-RS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Legationes</a:t>
            </a:r>
            <a:r>
              <a:rPr lang="hr-HR" altLang="sr-Latn-RS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(autobiografski u po 3 knjige)</a:t>
            </a:r>
          </a:p>
        </p:txBody>
      </p:sp>
    </p:spTree>
    <p:extLst>
      <p:ext uri="{BB962C8B-B14F-4D97-AF65-F5344CB8AC3E}">
        <p14:creationId xmlns:p14="http://schemas.microsoft.com/office/powerpoint/2010/main" val="305802489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632"/>
          </a:xfrm>
        </p:spPr>
        <p:txBody>
          <a:bodyPr/>
          <a:lstStyle/>
          <a:p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lnSpcReduction="10000"/>
          </a:bodyPr>
          <a:lstStyle/>
          <a:p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Disciplinarum libri IX </a:t>
            </a:r>
            <a:r>
              <a:rPr lang="hr-HR" altLang="sr-Latn-RS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/ Devet knjiga umijeća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obuhvaća sve što se smatralo bitnim za obrazovanje slobodnih ljudi – </a:t>
            </a:r>
            <a:r>
              <a:rPr lang="hr-HR" altLang="sr-Latn-RS" sz="2000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artes liberales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gramatika, dijalektika, retorika, geometrija, artimetika, astronomija, glazba, medicina, arhitektura</a:t>
            </a:r>
          </a:p>
          <a:p>
            <a:pPr lvl="1"/>
            <a:r>
              <a:rPr lang="hr-HR" altLang="sr-Latn-RS" sz="18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enciklopedija u kojoj se tradicija peripatetičke sistematizacije združila s utilitarizmom; monografije su možda zasebna djela</a:t>
            </a:r>
          </a:p>
          <a:p>
            <a:r>
              <a:rPr lang="hr-HR" altLang="sr-Latn-RS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Logistoricon</a:t>
            </a:r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libri LXXVI</a:t>
            </a:r>
            <a:r>
              <a:rPr lang="hr-HR" altLang="sr-Latn-RS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– grčki naslov djela otkriva i sadržaj </a:t>
            </a:r>
          </a:p>
          <a:p>
            <a:pPr lvl="1"/>
            <a:r>
              <a:rPr lang="el-G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ἱ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στoρί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α, u koju su Grci ubrajali i mitove, miješa se s razmišljanjem – λόγος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Filozofski dijalozi: svaka knjiga obrađuje osobiti etički problem ilustriran primjerima iz života i karaktera neke određene ličnosti, bilo povijesne ili mitske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Dvočlani naslovi daju naslutiti sadržaj: </a:t>
            </a:r>
          </a:p>
          <a:p>
            <a:pPr lvl="2"/>
            <a:r>
              <a:rPr lang="hr-HR" altLang="sr-Latn-RS" sz="2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Catus de educandis liberis; Marius de fortuna; Atticus de numeris;  Orestes de insania 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itd. 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Čini se da su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Varonovi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likovi njegovi suvremenici ili netom umrli ljudi, a ne iz davne prošlosti kao kod Cicerona</a:t>
            </a:r>
            <a:endParaRPr lang="hr-HR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De iure civili </a:t>
            </a:r>
            <a:endParaRPr lang="hr-HR" altLang="sr-Latn-RS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lvl="1"/>
            <a:r>
              <a:rPr lang="hr-HR" altLang="sr-Latn-RS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zasebno djelo o rimskom pravu</a:t>
            </a:r>
          </a:p>
        </p:txBody>
      </p:sp>
    </p:spTree>
    <p:extLst>
      <p:ext uri="{BB962C8B-B14F-4D97-AF65-F5344CB8AC3E}">
        <p14:creationId xmlns:p14="http://schemas.microsoft.com/office/powerpoint/2010/main" val="116008472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l"/>
            <a:r>
              <a:rPr lang="hr-HR" sz="4400" dirty="0">
                <a:solidFill>
                  <a:schemeClr val="bg1">
                    <a:lumMod val="25000"/>
                  </a:schemeClr>
                </a:solidFill>
              </a:rPr>
              <a:t>Pjesnička djela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Poematum lib. X 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- potpuno nepoznate pjesme </a:t>
            </a:r>
          </a:p>
          <a:p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didaktičko-filozofski ep </a:t>
            </a:r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 rerum natura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? </a:t>
            </a:r>
          </a:p>
          <a:p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tragedije: </a:t>
            </a:r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Pseudotragoediarum lib. VI 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vjerojatno su to bile parodije grčkih tragedija; imale su alegorijsko značenje s moralističkom poukom, a uzore u djelima cinika</a:t>
            </a:r>
          </a:p>
          <a:p>
            <a:r>
              <a:rPr lang="hr-HR" altLang="sr-Latn-RS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Saturae</a:t>
            </a:r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altLang="sr-Latn-RS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Menippeae</a:t>
            </a:r>
            <a:r>
              <a:rPr lang="hr-HR" altLang="sr-Latn-RS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altLang="sr-Latn-R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/ </a:t>
            </a:r>
            <a:r>
              <a:rPr lang="hr-HR" altLang="sr-Latn-RS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Menipske</a:t>
            </a:r>
            <a:r>
              <a:rPr lang="hr-HR" altLang="sr-Latn-R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satire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(oko 150 knjiga) 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mnoštvo sačuvanih kratkih fragmenata, u mješavini proze i raznih stihova; raznoliki sadržaj 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karakteristike satirične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dijatribe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 komedije, duhovitost parodije /mita/; azijanski stil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mješavina znanstvene i zabavne literature, sakralnog i profanog, stvarnog i fantastičnog, uzvišenog i prostog ...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Uzori: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Menip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iz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Gadare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kinik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iz prve pol. 3.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st.pr.Kr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.,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Lucilije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Enije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/ Sljedbenici: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Seneka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Petronije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; ~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Lukijan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iz </a:t>
            </a:r>
            <a:r>
              <a:rPr lang="hr-HR" altLang="sr-Latn-RS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Samosate</a:t>
            </a:r>
            <a:endParaRPr lang="hr-HR" altLang="sr-Latn-RS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378198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/>
          <a:lstStyle/>
          <a:p>
            <a:endParaRPr lang="hr-HR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2068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Filološka djela: </a:t>
            </a:r>
          </a:p>
          <a:p>
            <a:pPr lvl="1"/>
            <a:r>
              <a:rPr lang="hr-HR" sz="20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 antiquitate litterarum; De origine linguae Latinae; De similitudine </a:t>
            </a:r>
            <a:r>
              <a:rPr lang="hr-HR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verborum</a:t>
            </a:r>
            <a:r>
              <a:rPr lang="hr-HR" sz="20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; De </a:t>
            </a:r>
            <a:r>
              <a:rPr lang="hr-HR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compositione</a:t>
            </a:r>
            <a:r>
              <a:rPr lang="hr-HR" sz="20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hr-HR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saturarum</a:t>
            </a:r>
            <a:r>
              <a:rPr lang="hr-HR" sz="20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; Quaestiones Plautinae lib. V; De comoediis Plautinis; De scaenicis originibus; De actionibus scaenicis; De poetis; De </a:t>
            </a:r>
            <a:r>
              <a:rPr lang="hr-HR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poematis</a:t>
            </a:r>
            <a:r>
              <a:rPr lang="hr-HR" sz="2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…</a:t>
            </a:r>
          </a:p>
          <a:p>
            <a:pPr lvl="1"/>
            <a:r>
              <a:rPr lang="hr-HR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Proučavao arhajsku dramu, posebno </a:t>
            </a:r>
            <a:r>
              <a:rPr lang="hr-HR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Plauta</a:t>
            </a:r>
            <a:endParaRPr lang="hr-HR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hr-HR" sz="20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 </a:t>
            </a:r>
            <a:r>
              <a:rPr lang="hr-HR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lingua</a:t>
            </a:r>
            <a:r>
              <a:rPr lang="hr-HR" sz="20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Latina </a:t>
            </a:r>
            <a:r>
              <a:rPr lang="hr-HR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 25 knjiga</a:t>
            </a:r>
          </a:p>
          <a:p>
            <a:pPr lvl="2"/>
            <a:r>
              <a:rPr lang="hr-HR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fragmentarno očuvane V-X</a:t>
            </a:r>
          </a:p>
          <a:p>
            <a:pPr lvl="2"/>
            <a:r>
              <a:rPr lang="hr-HR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od problema nastanka jezika i etimologije do morfologije, sintakse i stilistike; problem analogije i anomalije</a:t>
            </a:r>
            <a:endParaRPr lang="hr-HR"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Jedan od najboljih govornika svoga doba:</a:t>
            </a:r>
            <a:endParaRPr lang="hr-HR" altLang="sr-Latn-RS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hr-HR" altLang="sr-Latn-RS" sz="2000" b="1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Orationes</a:t>
            </a:r>
            <a:r>
              <a:rPr lang="hr-HR" altLang="sr-Latn-RS" sz="2000" b="1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libri XXV 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od kojih su 3 knjige tvorile </a:t>
            </a:r>
            <a:r>
              <a:rPr lang="hr-HR" altLang="sr-Latn-RS" sz="20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suasiones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a 22 govore (</a:t>
            </a:r>
            <a:r>
              <a:rPr lang="hr-HR" altLang="sr-Latn-RS" sz="2000" i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orationes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  <a:endParaRPr lang="hr-HR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5807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3200" i="1" dirty="0">
                <a:latin typeface="+mn-lt"/>
              </a:rPr>
              <a:t>De re rustica (Rerum rusticarum libri tres)</a:t>
            </a:r>
            <a:br>
              <a:rPr lang="hr-HR" altLang="sr-Latn-RS" sz="3200" i="1" dirty="0">
                <a:latin typeface="+mn-lt"/>
              </a:rPr>
            </a:br>
            <a:r>
              <a:rPr lang="hr-HR" altLang="sr-Latn-RS" sz="3200" dirty="0">
                <a:latin typeface="+mn-lt"/>
              </a:rPr>
              <a:t> Seoski poslovi 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00600"/>
          </a:xfrm>
        </p:spPr>
        <p:txBody>
          <a:bodyPr>
            <a:normAutofit lnSpcReduction="10000"/>
          </a:bodyPr>
          <a:lstStyle/>
          <a:p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napisano 37. kad je imao 80 godina</a:t>
            </a:r>
          </a:p>
          <a:p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Namijenjeno obnovi zapuštene italske zemljoradnje (latifundije, ratovi)</a:t>
            </a:r>
          </a:p>
          <a:p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Djelo je stručna literatura koju je Varon literarno obradio, a pisano je u dijaloškom obliku</a:t>
            </a:r>
          </a:p>
          <a:p>
            <a:r>
              <a:rPr lang="hr-HR" altLang="sr-Latn-R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Knj. I - 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posvećena </a:t>
            </a:r>
            <a:r>
              <a:rPr lang="hr-HR" altLang="sr-Latn-RS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Varonovoj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ženi Fundaniji koja je kupila imanje i traži od muža savjete kako ga treba voditi; poljodjelstvo</a:t>
            </a:r>
          </a:p>
          <a:p>
            <a:r>
              <a:rPr lang="hr-HR" altLang="sr-Latn-R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Knj. II - 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posvećena poznatom uzgajivaču stoke </a:t>
            </a:r>
            <a:r>
              <a:rPr lang="hr-HR" altLang="sr-Latn-RS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Turaniju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Nigeru; općenito o uzgoju stoke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Slika Italije (</a:t>
            </a:r>
            <a:r>
              <a:rPr lang="hr-HR" altLang="sr-Latn-RS" sz="20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Viri magni nostri maiores non sine causa praeponebant rusticos Romanos urbanis</a:t>
            </a:r>
            <a:r>
              <a:rPr lang="hr-HR" altLang="sr-Latn-RS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</a:t>
            </a:r>
          </a:p>
          <a:p>
            <a:r>
              <a:rPr lang="hr-HR" altLang="sr-Latn-R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Knj. III - </a:t>
            </a:r>
            <a:r>
              <a:rPr lang="hr-HR" altLang="sr-Latn-R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posvećena susjedu Kvintu Piniju koji se bavi uzgojem tzv. luksuzne robe za gradsku tržnicu (kokoši, patke, ptice / prepelice, pčele, ribe)</a:t>
            </a:r>
          </a:p>
          <a:p>
            <a:endParaRPr lang="hr-HR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028436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Igrarija">
      <a:dk1>
        <a:srgbClr val="9CAD7B"/>
      </a:dk1>
      <a:lt1>
        <a:srgbClr val="D8CEC1"/>
      </a:lt1>
      <a:dk2>
        <a:srgbClr val="4E5148"/>
      </a:dk2>
      <a:lt2>
        <a:srgbClr val="644B52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8D6974"/>
      </a:accent5>
      <a:accent6>
        <a:srgbClr val="9C8265"/>
      </a:accent6>
      <a:hlink>
        <a:srgbClr val="67AABF"/>
      </a:hlink>
      <a:folHlink>
        <a:srgbClr val="B1B5AB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962</TotalTime>
  <Words>1264</Words>
  <Application>Microsoft Office PowerPoint</Application>
  <PresentationFormat>On-screen Show (4:3)</PresentationFormat>
  <Paragraphs>106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Palatino Linotype</vt:lpstr>
      <vt:lpstr>Executive</vt:lpstr>
      <vt:lpstr>Marko Terencije Varon      i antikvarstvo</vt:lpstr>
      <vt:lpstr>PowerPoint Presentation</vt:lpstr>
      <vt:lpstr>Tit Pomponije Atik</vt:lpstr>
      <vt:lpstr>M. Terentius Varro Reatinus</vt:lpstr>
      <vt:lpstr>Djela</vt:lpstr>
      <vt:lpstr>PowerPoint Presentation</vt:lpstr>
      <vt:lpstr>Pjesnička djela</vt:lpstr>
      <vt:lpstr>PowerPoint Presentation</vt:lpstr>
      <vt:lpstr>De re rustica (Rerum rusticarum libri tres)  Seoski poslovi </vt:lpstr>
      <vt:lpstr>Publije Nigidije Figul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Varon</dc:title>
  <dc:creator>Maja</dc:creator>
  <cp:lastModifiedBy>mrmat</cp:lastModifiedBy>
  <cp:revision>88</cp:revision>
  <dcterms:created xsi:type="dcterms:W3CDTF">2016-11-02T11:13:50Z</dcterms:created>
  <dcterms:modified xsi:type="dcterms:W3CDTF">2019-10-23T16:58:53Z</dcterms:modified>
</cp:coreProperties>
</file>