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1" autoAdjust="0"/>
    <p:restoredTop sz="86377" autoAdjust="0"/>
  </p:normalViewPr>
  <p:slideViewPr>
    <p:cSldViewPr snapToGrid="0">
      <p:cViewPr varScale="1">
        <p:scale>
          <a:sx n="68" d="100"/>
          <a:sy n="68" d="100"/>
        </p:scale>
        <p:origin x="1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8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F6799-02DB-4009-B4EA-8BF999402EFC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09276-F1E7-42D7-BA90-41F9308208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80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eus.tufts.edu/hopper/entityvote?doc=Perseus:text:1999.01.0001&amp;auth=tgn,1123842&amp;n=1&amp;type=plac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9276-F1E7-42D7-BA90-41F9308208E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33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dirty="0" err="1"/>
              <a:t>Fagus</a:t>
            </a:r>
            <a:r>
              <a:rPr lang="hr-HR" dirty="0"/>
              <a:t> – </a:t>
            </a:r>
            <a:r>
              <a:rPr lang="hr-HR" dirty="0" err="1"/>
              <a:t>Teokritov</a:t>
            </a:r>
            <a:r>
              <a:rPr lang="hr-HR" baseline="0" dirty="0"/>
              <a:t> </a:t>
            </a:r>
            <a:r>
              <a:rPr lang="hr-HR" i="1" baseline="0" dirty="0" err="1"/>
              <a:t>phagos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9276-F1E7-42D7-BA90-41F9308208E5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08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75000"/>
              </a:lnSpc>
              <a:buFont typeface="Symbol"/>
              <a:buChar char="Þ"/>
            </a:pPr>
            <a:r>
              <a:rPr lang="hr-HR" altLang="sr-Latn-RS" sz="1200" dirty="0">
                <a:latin typeface="Times New Roman" panose="02020603050405020304" pitchFamily="18" charset="0"/>
              </a:rPr>
              <a:t>Vjerojatno dijete koje se očekuje iz braka Antonija i Oktavije (4o. primirje u Brundiziju). Polionov sin Azinije Gal je</a:t>
            </a:r>
            <a:r>
              <a:rPr lang="hr-HR" altLang="sr-Latn-RS" sz="1200" baseline="0" dirty="0">
                <a:latin typeface="Times New Roman" panose="02020603050405020304" pitchFamily="18" charset="0"/>
              </a:rPr>
              <a:t> tvrdio da se odnosi na njega.</a:t>
            </a:r>
            <a:endParaRPr lang="hr-HR" altLang="sr-Latn-RS" sz="12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75000"/>
              </a:lnSpc>
              <a:buFont typeface="Symbol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Zapjevajmo, o Muze sikulske,nešto sad veće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Svakome grmovi mili nisu ni </a:t>
            </a:r>
            <a:r>
              <a:rPr lang="hr-HR" altLang="sr-Latn-RS" sz="1200" dirty="0" err="1">
                <a:latin typeface="Times New Roman" panose="02020603050405020304" pitchFamily="18" charset="0"/>
              </a:rPr>
              <a:t>metljike</a:t>
            </a:r>
            <a:r>
              <a:rPr lang="hr-HR" altLang="sr-Latn-RS" sz="1200" dirty="0">
                <a:latin typeface="Times New Roman" panose="02020603050405020304" pitchFamily="18" charset="0"/>
              </a:rPr>
              <a:t> niske,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Pjevamo li šume, nek one konzula dostojne budu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     Proroštva kumskog je vrijeme posljednje došlo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Veliki iznova red vjekova nastaje sada.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Već se Djevica vraća, Saturnovo vraća se carstvo.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9276-F1E7-42D7-BA90-41F9308208E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439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/>
              <a:t>Nudus ara, sere nudus; hiems ignava colono</a:t>
            </a:r>
            <a:r>
              <a:rPr lang="pt-BR" dirty="0"/>
              <a:t>.</a:t>
            </a:r>
            <a:r>
              <a:rPr lang="hr-HR" dirty="0"/>
              <a:t> (G.I, 299)</a:t>
            </a:r>
          </a:p>
          <a:p>
            <a:r>
              <a:rPr lang="hr-HR" dirty="0"/>
              <a:t>Parodirano kao </a:t>
            </a:r>
            <a:r>
              <a:rPr lang="pt-BR" i="1" dirty="0"/>
              <a:t>Nudus ara, sere nudus; </a:t>
            </a:r>
            <a:r>
              <a:rPr lang="hr-HR" i="1" dirty="0"/>
              <a:t>habebis frigore febrem</a:t>
            </a:r>
            <a:r>
              <a:rPr lang="pt-BR" dirty="0"/>
              <a:t>.</a:t>
            </a:r>
            <a:endParaRPr lang="hr-HR" dirty="0"/>
          </a:p>
          <a:p>
            <a:endParaRPr lang="hr-HR" dirty="0"/>
          </a:p>
          <a:p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verum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ipsae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foliis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suavibus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herbis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200</a:t>
            </a:r>
            <a:br>
              <a:rPr lang="en-GB" i="1" dirty="0"/>
            </a:b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legunt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ipsae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regem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parvosque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Quirites</a:t>
            </a:r>
            <a:br>
              <a:rPr lang="en-GB" i="1" dirty="0"/>
            </a:b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sufficiunt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aulasque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cerea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regna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refigunt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9276-F1E7-42D7-BA90-41F9308208E5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23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O tom ću, Meceno, pjevat, što njive napredne čini,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Kad li je orat hora, kad vezati lozu uz </a:t>
            </a:r>
            <a:r>
              <a:rPr lang="hr-HR" altLang="sr-Latn-RS" sz="1200" dirty="0" err="1">
                <a:latin typeface="Times New Roman" panose="02020603050405020304" pitchFamily="18" charset="0"/>
              </a:rPr>
              <a:t>br’jest</a:t>
            </a:r>
            <a:r>
              <a:rPr lang="hr-HR" altLang="sr-Latn-RS" sz="1200" dirty="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Oko goveda kako valja se starat i kako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Sitnu držati stoku, koliko se iskustva hoće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1200" dirty="0">
                <a:latin typeface="Times New Roman" panose="02020603050405020304" pitchFamily="18" charset="0"/>
              </a:rPr>
              <a:t>Oko čuvarnih pčela. ….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1400" dirty="0">
                <a:latin typeface="Times New Roman" panose="02020603050405020304" pitchFamily="18" charset="0"/>
              </a:rPr>
              <a:t>- Uspjeh Rima se pripisuje italskim plemenima i geniju italskog</a:t>
            </a:r>
            <a:r>
              <a:rPr lang="hr-HR" altLang="sr-Latn-RS" sz="1400" baseline="0" dirty="0">
                <a:latin typeface="Times New Roman" panose="02020603050405020304" pitchFamily="18" charset="0"/>
              </a:rPr>
              <a:t> sela</a:t>
            </a:r>
            <a:endParaRPr lang="hr-HR" altLang="sr-Latn-RS" sz="1400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14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1400" dirty="0">
                <a:latin typeface="Times New Roman" panose="02020603050405020304" pitchFamily="18" charset="0"/>
              </a:rPr>
              <a:t>Blago čovjeku onom, upoznati kome je dano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1400" dirty="0">
                <a:latin typeface="Times New Roman" panose="02020603050405020304" pitchFamily="18" charset="0"/>
              </a:rPr>
              <a:t>Uzroke </a:t>
            </a:r>
            <a:r>
              <a:rPr lang="hr-HR" altLang="sr-Latn-RS" sz="1400" dirty="0" err="1">
                <a:latin typeface="Times New Roman" panose="02020603050405020304" pitchFamily="18" charset="0"/>
              </a:rPr>
              <a:t>sv’jeta</a:t>
            </a:r>
            <a:r>
              <a:rPr lang="hr-HR" altLang="sr-Latn-RS" sz="1400" dirty="0">
                <a:latin typeface="Times New Roman" panose="02020603050405020304" pitchFamily="18" charset="0"/>
              </a:rPr>
              <a:t>, te svaki je strah i neumoljivu Sudbu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1400" dirty="0">
                <a:latin typeface="Times New Roman" panose="02020603050405020304" pitchFamily="18" charset="0"/>
              </a:rPr>
              <a:t>Pod noge bacio i huk nezasitne </a:t>
            </a:r>
            <a:r>
              <a:rPr lang="hr-HR" altLang="sr-Latn-RS" sz="1400" dirty="0" err="1">
                <a:latin typeface="Times New Roman" panose="02020603050405020304" pitchFamily="18" charset="0"/>
              </a:rPr>
              <a:t>Aheron</a:t>
            </a:r>
            <a:r>
              <a:rPr lang="hr-HR" altLang="sr-Latn-RS" sz="1400" dirty="0">
                <a:latin typeface="Times New Roman" panose="02020603050405020304" pitchFamily="18" charset="0"/>
              </a:rPr>
              <a:t>-vode. - epikurejski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hr-HR" altLang="sr-Latn-RS" sz="1400" dirty="0">
              <a:latin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9276-F1E7-42D7-BA90-41F9308208E5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47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sang I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furrowed fields,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flocks and trees, while Caesar's majesty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Launched forth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-bolts of war by deep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Euphrates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bare rule o'er willing folk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 vanquished, and essayed the heights of heaven.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Virgil then, of sweet Parthenope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nursling, wooed the flowery walks of peace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Inglorious, who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trilled for shepherd-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wights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wanton ditty, and sang in saucy youth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Thee,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Tityrus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spreading beech tree's shade.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9276-F1E7-42D7-BA90-41F9308208E5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6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Terakota iz Pompeja, 79.AD.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9276-F1E7-42D7-BA90-41F9308208E5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15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8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78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64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86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21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97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673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56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48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948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38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967B766-6523-476F-A663-29CA82C2F0EA}" type="datetimeFigureOut">
              <a:rPr lang="hr-HR" smtClean="0"/>
              <a:t>27.11.2019.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6B4A141-C6B4-4511-ACC9-5312B835E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0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944259"/>
            <a:ext cx="9966960" cy="2863715"/>
          </a:xfrm>
        </p:spPr>
        <p:txBody>
          <a:bodyPr/>
          <a:lstStyle/>
          <a:p>
            <a:r>
              <a:rPr lang="hr-HR" b="0" i="1" cap="sm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Publius</a:t>
            </a:r>
            <a:r>
              <a:rPr lang="hr-HR" b="0" i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b="0" i="1" cap="sm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Vergilius</a:t>
            </a:r>
            <a:r>
              <a:rPr lang="hr-HR" b="0" i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Maro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298" y="683982"/>
            <a:ext cx="8767860" cy="1388165"/>
          </a:xfrm>
        </p:spPr>
        <p:txBody>
          <a:bodyPr>
            <a:normAutofit/>
          </a:bodyPr>
          <a:lstStyle/>
          <a:p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Mantua</a:t>
            </a:r>
            <a:r>
              <a:rPr lang="hr-HR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me </a:t>
            </a:r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genuit</a:t>
            </a:r>
            <a:r>
              <a:rPr lang="hr-HR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Calabri</a:t>
            </a:r>
            <a:r>
              <a:rPr lang="hr-HR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rapuere</a:t>
            </a:r>
            <a:r>
              <a:rPr lang="hr-HR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tenet</a:t>
            </a:r>
            <a:r>
              <a:rPr lang="hr-HR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nunc</a:t>
            </a:r>
            <a:r>
              <a:rPr lang="hr-HR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</a:p>
          <a:p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Parthenope</a:t>
            </a:r>
            <a:r>
              <a:rPr lang="hr-HR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; </a:t>
            </a:r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cecini</a:t>
            </a:r>
            <a:r>
              <a:rPr lang="hr-HR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pascua</a:t>
            </a:r>
            <a:r>
              <a:rPr lang="hr-HR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rura</a:t>
            </a:r>
            <a:r>
              <a:rPr lang="hr-HR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sz="240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duces</a:t>
            </a:r>
            <a:endParaRPr lang="hr-HR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8" y="4029865"/>
            <a:ext cx="28575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470" y="3868730"/>
            <a:ext cx="2728902" cy="2828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6865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326" y="-136589"/>
            <a:ext cx="2961092" cy="41624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79" y="315132"/>
            <a:ext cx="9875520" cy="935170"/>
          </a:xfrm>
        </p:spPr>
        <p:txBody>
          <a:bodyPr/>
          <a:lstStyle/>
          <a:p>
            <a:r>
              <a:rPr lang="hr-HR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Aeneis</a:t>
            </a:r>
            <a:r>
              <a:rPr lang="hr-HR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Eneida</a:t>
            </a:r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250302"/>
            <a:ext cx="11794671" cy="5315598"/>
          </a:xfrm>
        </p:spPr>
        <p:txBody>
          <a:bodyPr>
            <a:normAutofit fontScale="85000" lnSpcReduction="20000"/>
          </a:bodyPr>
          <a:lstStyle/>
          <a:p>
            <a:r>
              <a:rPr lang="nn-NO" dirty="0">
                <a:solidFill>
                  <a:schemeClr val="tx2">
                    <a:lumMod val="50000"/>
                  </a:schemeClr>
                </a:solidFill>
              </a:rPr>
              <a:t>29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nn-NO" dirty="0">
                <a:solidFill>
                  <a:schemeClr val="tx2">
                    <a:lumMod val="50000"/>
                  </a:schemeClr>
                </a:solidFill>
              </a:rPr>
              <a:t>-19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nn-NO" dirty="0">
                <a:solidFill>
                  <a:schemeClr val="tx2">
                    <a:lumMod val="50000"/>
                  </a:schemeClr>
                </a:solidFill>
              </a:rPr>
              <a:t> g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.;</a:t>
            </a:r>
            <a:r>
              <a:rPr lang="nn-NO" dirty="0">
                <a:solidFill>
                  <a:schemeClr val="tx2">
                    <a:lumMod val="50000"/>
                  </a:schemeClr>
                </a:solidFill>
              </a:rPr>
              <a:t> 12 pjevanja - 9896 heksametara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; izdao je L. Varije Ruf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Uzori: 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Homer – kompozicija (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medias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res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), stil (stalni epiteti, formule), elementi priče, likovi…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Apolonije Rođanin (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Argonautika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) – putovanje, Medeja &gt; Didona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Nevije 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(Bellum Punicum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sukob s Punjanima, Didona?; Enije (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Annales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Originalnost: nacionalni osjećaj, psihologija likova, subjektivnost, dorađenost izraza </a:t>
            </a:r>
          </a:p>
          <a:p>
            <a:pPr lvl="1"/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Neoterički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istančana dikcija, obrazovani i unaprijeđeni svakodnevni jezik, ograničena </a:t>
            </a:r>
          </a:p>
          <a:p>
            <a:pPr marL="274320" lvl="1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uporaba arhaizama i neologizama, ograničena aliteracija, prilagodljivi heksametri, …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Ambicizno i kontroverzno (nadmetanje s vrhuncima književnosti; pomirenje nakon bratoubilačkih ratova)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Rimljanima iz mita i legende dao povijest (i proslavio Augusta)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Propast Troje (2.knjiga) – Hektorova sjena, Anhiz i Askanije-Jul, izgubljena Kreuza 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Ljubavna priča Eneje i Didone (4.knjiga) – privlačnost neprijatelja, suosjećanje sa žrtvama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Silazak u podzemlje sa Sibilom (6.knjiga); opis Enejina štita (8.knjiga); dvoboj s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Turnom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(12.knjiga) </a:t>
            </a:r>
          </a:p>
          <a:p>
            <a:pPr lvl="2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Proricanje veličine Augusta i Rima (suvremenost u povijesti; svijet od istoka do zapada, od neba do podzemlja)</a:t>
            </a:r>
          </a:p>
          <a:p>
            <a:pPr lvl="2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Uloga Sudbine</a:t>
            </a:r>
          </a:p>
          <a:p>
            <a:pPr lvl="2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Epska tradicija i prije i pogotovo nakon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Vergilija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Jedinstvo epu daje 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pius Aeneas =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Eneja: heroj i uzor vrline (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vir ~virtus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); praotac Rimljana i Julijevaca</a:t>
            </a:r>
          </a:p>
          <a:p>
            <a:pPr lvl="1"/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Italiam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non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sponte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sequor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(IV, 361 – jedan od 58 nepotpunih stihova,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tibicines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hr-HR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0251" y="-1"/>
            <a:ext cx="367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3">
                    <a:lumMod val="75000"/>
                  </a:schemeClr>
                </a:solidFill>
              </a:rPr>
              <a:t>http://honorthegods.tumblr.com/post/122079854371/aeneas-anchises-and-ascanius-terracotta-from</a:t>
            </a:r>
          </a:p>
        </p:txBody>
      </p:sp>
    </p:spTree>
    <p:extLst>
      <p:ext uri="{BB962C8B-B14F-4D97-AF65-F5344CB8AC3E}">
        <p14:creationId xmlns:p14="http://schemas.microsoft.com/office/powerpoint/2010/main" val="175276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0100"/>
            <a:ext cx="2755688" cy="35179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6625" cy="29432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43" y="2510725"/>
            <a:ext cx="8604873" cy="1311975"/>
          </a:xfrm>
        </p:spPr>
        <p:txBody>
          <a:bodyPr/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Aeneis</a:t>
            </a:r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I, 1-13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036" y="588935"/>
            <a:ext cx="6927743" cy="605983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Arma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virum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cano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Troiae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qui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primus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ab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oris</a:t>
            </a:r>
          </a:p>
          <a:p>
            <a:pPr marL="45720" indent="0">
              <a:buNone/>
            </a:pP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Italiam,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fato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profugus, Laviniaque venit</a:t>
            </a:r>
          </a:p>
          <a:p>
            <a:pPr marL="45720" indent="0">
              <a:buNone/>
            </a:pP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litora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multum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ille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et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terris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iactatus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et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alto</a:t>
            </a:r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vi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superum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saevae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memorem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Iunonis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ob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iram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" indent="0">
              <a:buNone/>
            </a:pP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multa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quoque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et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bello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passus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, dum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conderet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urbem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inferretque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deos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Latio,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genus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unde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Latinum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Albanique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patres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atque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altae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moenia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Romae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   Musa, mihi causas memora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, quo numine laeso,</a:t>
            </a:r>
          </a:p>
          <a:p>
            <a:pPr marL="45720" indent="0">
              <a:buNone/>
            </a:pP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quidve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dolens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regina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deum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tot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volvere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casus</a:t>
            </a:r>
            <a:endParaRPr lang="hr-HR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insignem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pietate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accent2">
                    <a:lumMod val="50000"/>
                  </a:schemeClr>
                </a:solidFill>
              </a:rPr>
              <a:t>virum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tot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adire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labores</a:t>
            </a:r>
            <a:endParaRPr lang="hr-HR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sz="2400" i="1" dirty="0" err="1">
                <a:solidFill>
                  <a:schemeClr val="accent2">
                    <a:lumMod val="50000"/>
                  </a:schemeClr>
                </a:solidFill>
              </a:rPr>
              <a:t>impulerit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. Tantaene animis caelestibus irae?</a:t>
            </a:r>
          </a:p>
          <a:p>
            <a:pPr marL="45720" indent="0">
              <a:buNone/>
            </a:pP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Urbs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antiqua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fuit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hr-HR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Tyrii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tenuere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coloni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Karthago</a:t>
            </a:r>
            <a:r>
              <a:rPr lang="hr-HR" sz="2400" i="1" dirty="0">
                <a:solidFill>
                  <a:schemeClr val="accent2">
                    <a:lumMod val="50000"/>
                  </a:schemeClr>
                </a:solidFill>
              </a:rPr>
              <a:t>, Italiam contra...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5688" y="6604000"/>
            <a:ext cx="478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http://hg.ccsd.ws/webpages/ndiamente/index.cfm?subpage=1641894</a:t>
            </a:r>
          </a:p>
        </p:txBody>
      </p:sp>
    </p:spTree>
    <p:extLst>
      <p:ext uri="{BB962C8B-B14F-4D97-AF65-F5344CB8AC3E}">
        <p14:creationId xmlns:p14="http://schemas.microsoft.com/office/powerpoint/2010/main" val="3402626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69" y="236375"/>
            <a:ext cx="9875520" cy="1356360"/>
          </a:xfrm>
        </p:spPr>
        <p:txBody>
          <a:bodyPr/>
          <a:lstStyle/>
          <a:p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Publije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Vergilije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49400"/>
            <a:ext cx="10761871" cy="5118099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Rođen u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Andima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kod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Mantove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15.X.70.g.pr.Kr.; umro u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Brundiziju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21.IX.19.g.pr.Kr.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Školovao se u sjevernoj Italiji, u Rimu i u Napulju (kod epikurejca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Sirona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?)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Namjesnik Cisalpinske Galije,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Azinije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Polion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potiče ga 43. na pisanje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bukolske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poezije</a:t>
            </a:r>
          </a:p>
          <a:p>
            <a:pPr lvl="1"/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Bucolica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Eclogae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(42.-39.); redoslijed nastanka = II, III, V, I, IX, IV, VI, VIII, VII, X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Građanske ratove proveo većinom na očinskom imanju 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41.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Oktavijan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mu vratio imanje nakon konfiskacije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kasnije mu je oduzeto, ali je dobio posjed u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Kampaniji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odjeci u njegovim djelima – augustovska poezija</a:t>
            </a:r>
          </a:p>
          <a:p>
            <a:pPr lvl="2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Pjesme su posvećene 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pokroviteljima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(koji nadahnjuju i čitaju, čak i kad su anonimni)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Dio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Mecenatova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kruga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19. polazi na put u Grčku i Malu Aziju (Troja), ali se razboli i na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Augustovu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zapovijed vraća u Italiju gdje umire (naredivši da se nedovršena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Eneida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spali)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Neizmjeran utjecaj na svu kasniju književnost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puno komentara</a:t>
            </a:r>
          </a:p>
        </p:txBody>
      </p:sp>
    </p:spTree>
    <p:extLst>
      <p:ext uri="{BB962C8B-B14F-4D97-AF65-F5344CB8AC3E}">
        <p14:creationId xmlns:p14="http://schemas.microsoft.com/office/powerpoint/2010/main" val="186865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0"/>
            <a:ext cx="9875520" cy="1356360"/>
          </a:xfrm>
        </p:spPr>
        <p:txBody>
          <a:bodyPr/>
          <a:lstStyle/>
          <a:p>
            <a:r>
              <a:rPr lang="hr-HR" altLang="sr-Latn-R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Vergiliana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1238865"/>
            <a:ext cx="11223523" cy="5265174"/>
          </a:xfrm>
        </p:spPr>
        <p:txBody>
          <a:bodyPr>
            <a:normAutofit/>
          </a:bodyPr>
          <a:lstStyle/>
          <a:p>
            <a:r>
              <a:rPr lang="hr-HR" altLang="sr-Latn-RS" dirty="0">
                <a:solidFill>
                  <a:schemeClr val="tx2">
                    <a:lumMod val="50000"/>
                  </a:schemeClr>
                </a:solidFill>
              </a:rPr>
              <a:t>Navodno mladenačke pjesme; </a:t>
            </a:r>
            <a:r>
              <a:rPr lang="hr-HR" altLang="sr-Latn-RS">
                <a:solidFill>
                  <a:schemeClr val="tx2">
                    <a:lumMod val="50000"/>
                  </a:schemeClr>
                </a:solidFill>
              </a:rPr>
              <a:t>upitnog autorstva (većinom, a možda i sve nisu njegove)</a:t>
            </a:r>
            <a:endParaRPr lang="hr-HR" altLang="sr-Latn-R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altLang="sr-Latn-RS" dirty="0">
                <a:solidFill>
                  <a:schemeClr val="tx2">
                    <a:lumMod val="50000"/>
                  </a:schemeClr>
                </a:solidFill>
              </a:rPr>
              <a:t>Rezultat </a:t>
            </a:r>
            <a:r>
              <a:rPr lang="hr-HR" altLang="sr-Latn-RS" dirty="0" err="1">
                <a:solidFill>
                  <a:schemeClr val="tx2">
                    <a:lumMod val="50000"/>
                  </a:schemeClr>
                </a:solidFill>
              </a:rPr>
              <a:t>Vergilijeve</a:t>
            </a:r>
            <a:r>
              <a:rPr lang="hr-HR" altLang="sr-Latn-RS" dirty="0">
                <a:solidFill>
                  <a:schemeClr val="tx2">
                    <a:lumMod val="50000"/>
                  </a:schemeClr>
                </a:solidFill>
              </a:rPr>
              <a:t> klasičnosti i popularnosti, većinom iz (kasnog?) Carstva</a:t>
            </a:r>
          </a:p>
          <a:p>
            <a:endParaRPr lang="hr-HR" altLang="sr-Latn-RS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hr-HR" altLang="sr-Latn-RS" b="1" i="1" dirty="0" err="1">
                <a:solidFill>
                  <a:schemeClr val="tx2">
                    <a:lumMod val="50000"/>
                  </a:schemeClr>
                </a:solidFill>
              </a:rPr>
              <a:t>Dirae</a:t>
            </a:r>
            <a:r>
              <a:rPr lang="hr-HR" altLang="sr-Latn-RS" dirty="0">
                <a:solidFill>
                  <a:schemeClr val="tx2">
                    <a:lumMod val="50000"/>
                  </a:schemeClr>
                </a:solidFill>
              </a:rPr>
              <a:t> (Kletve) – pjesma koja proklinje imanje koje je pjesnik morao predati vojniku (želi da na njega dođe nerodica, kuga, vatra, poplava), oproštaj i od voljene Lidije</a:t>
            </a:r>
          </a:p>
          <a:p>
            <a:pPr lvl="1"/>
            <a:r>
              <a:rPr lang="hr-HR" altLang="sr-Latn-RS" b="1" i="1" dirty="0">
                <a:solidFill>
                  <a:schemeClr val="tx2">
                    <a:lumMod val="50000"/>
                  </a:schemeClr>
                </a:solidFill>
              </a:rPr>
              <a:t>Lydia</a:t>
            </a:r>
            <a:r>
              <a:rPr lang="hr-HR" altLang="sr-Latn-RS" dirty="0">
                <a:solidFill>
                  <a:schemeClr val="tx2">
                    <a:lumMod val="50000"/>
                  </a:schemeClr>
                </a:solidFill>
              </a:rPr>
              <a:t> – epska pjesma (heksametri) u kojoj pjesnik žali što se rodio u zlo doba i što se zbog toga mora rastati od svoje voljene Lidije (autor možda Publije Valerije Katon)</a:t>
            </a:r>
          </a:p>
          <a:p>
            <a:pPr lvl="1"/>
            <a:r>
              <a:rPr lang="hr-HR" b="1" i="1" dirty="0" err="1">
                <a:solidFill>
                  <a:schemeClr val="tx2">
                    <a:lumMod val="50000"/>
                  </a:schemeClr>
                </a:solidFill>
              </a:rPr>
              <a:t>Ciris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Cirida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) - helenistički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epilij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u kojem ima dijelova preuzetih od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Katula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i Lukrecija, a neki se stihovi nalaze i u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Eneidi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– možda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Vergilijev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hr-HR" b="1" i="1" dirty="0" err="1">
                <a:solidFill>
                  <a:schemeClr val="tx2">
                    <a:lumMod val="50000"/>
                  </a:schemeClr>
                </a:solidFill>
              </a:rPr>
              <a:t>Culex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(Komarac) - učen šaljivi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epilij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posvećen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Oktavijanu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pastirske tematike (možda alegorija)</a:t>
            </a:r>
          </a:p>
          <a:p>
            <a:pPr lvl="1"/>
            <a:r>
              <a:rPr lang="hr-HR" b="1" i="1" dirty="0" err="1">
                <a:solidFill>
                  <a:schemeClr val="tx2">
                    <a:lumMod val="50000"/>
                  </a:schemeClr>
                </a:solidFill>
              </a:rPr>
              <a:t>Elegiae</a:t>
            </a:r>
            <a:r>
              <a:rPr lang="hr-HR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hr-HR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b="1" i="1" dirty="0" err="1">
                <a:solidFill>
                  <a:schemeClr val="tx2">
                    <a:lumMod val="50000"/>
                  </a:schemeClr>
                </a:solidFill>
              </a:rPr>
              <a:t>Maecenatem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– neautentično: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Mecenat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je umro 11 godina nakon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Vergilija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Još epskih i elegijskih djela pod utjecajem helenističke poezije</a:t>
            </a:r>
          </a:p>
        </p:txBody>
      </p:sp>
    </p:spTree>
    <p:extLst>
      <p:ext uri="{BB962C8B-B14F-4D97-AF65-F5344CB8AC3E}">
        <p14:creationId xmlns:p14="http://schemas.microsoft.com/office/powerpoint/2010/main" val="299577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1" y="0"/>
            <a:ext cx="3492500" cy="368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0990"/>
            <a:ext cx="9875520" cy="1356360"/>
          </a:xfrm>
        </p:spPr>
        <p:txBody>
          <a:bodyPr/>
          <a:lstStyle/>
          <a:p>
            <a:r>
              <a:rPr lang="hr-HR" altLang="sr-Latn-R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Bucolica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/ </a:t>
            </a:r>
            <a:r>
              <a:rPr lang="hr-HR" altLang="sr-Latn-R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Eclogae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1841500"/>
            <a:ext cx="11301984" cy="4577588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Po uzoru na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Teokrita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iz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Sirakuze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(4/3.st.pr.Kr.)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Kraće slike (</a:t>
            </a:r>
            <a:r>
              <a:rPr lang="el-GR" sz="19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εἰδύλλια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) iz pastirskog života – idilično, realistično, romantično 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 heksametrima; dijalog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Pastoralno pjesništvo: </a:t>
            </a:r>
          </a:p>
          <a:p>
            <a:pPr lvl="1"/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βουκολικός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govedarski;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ἐκλογή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izabrana kratka pjesma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dijelom tradicionalne pastirske pjesme, a dijelom politička alegorija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Tematski parovi (građanski ratovi, ljubavni monolozi, pjesnička natjecanja, posveta Galu)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Pastiri su građani – intelektualci; aluzije na stvarne događaje:</a:t>
            </a:r>
          </a:p>
          <a:p>
            <a:pPr lvl="2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odraz raspoloženja u društvu: političkih događaja, filozofskih škola i poimanja književnosti i njezine uloge u društvu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Originalnost: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bliskost pjesnika s pastirima (autobiografski: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Titir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Menalka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Dafnis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mračnija atmosfera, odražava se i u raspoloženju likova i u krajoliku; idila Arkadije; nostalgično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pjesništvo i priroda su utjeha u životnim tragedijama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Izvodile su se i na sceni, a nalaze se i na pompejanskim grafitima</a:t>
            </a:r>
          </a:p>
        </p:txBody>
      </p:sp>
    </p:spTree>
    <p:extLst>
      <p:ext uri="{BB962C8B-B14F-4D97-AF65-F5344CB8AC3E}">
        <p14:creationId xmlns:p14="http://schemas.microsoft.com/office/powerpoint/2010/main" val="381225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45" y="476251"/>
            <a:ext cx="10045269" cy="72072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hr-HR" altLang="sr-Latn-RS" sz="32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Ecloga</a:t>
            </a:r>
            <a:r>
              <a:rPr lang="hr-HR" altLang="sr-Latn-RS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I, </a:t>
            </a:r>
            <a:r>
              <a:rPr lang="hr-HR" altLang="sr-Latn-R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1-10</a:t>
            </a:r>
            <a:endParaRPr lang="hr-HR" altLang="sr-Latn-RS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2" y="1196974"/>
            <a:ext cx="8779319" cy="5423281"/>
          </a:xfrm>
          <a:ln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45720" indent="0" algn="ctr">
              <a:lnSpc>
                <a:spcPct val="80000"/>
              </a:lnSpc>
              <a:buNone/>
            </a:pPr>
            <a:r>
              <a:rPr lang="hr-HR" altLang="sr-Latn-R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MELIBOEVS    TITYRVS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M.</a:t>
            </a:r>
            <a:r>
              <a:rPr lang="hr-HR" altLang="sr-Latn-R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Tityre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tu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patulae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recubans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sub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tegmine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fagi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siluestrem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tenui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Musam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meditaris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auena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nos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patriae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finis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et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dulcia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linquimus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arua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Nos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patriam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fugimus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; tu,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Tityre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lentus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in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umbra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formosam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resonare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doces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Amaryllida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siluas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hr-HR" altLang="sr-Latn-R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O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Meliboee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deus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nobis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haec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otia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fecit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namque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erit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ille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mihi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semper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deus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illius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aram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saepe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tener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nostris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ab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ouilibus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imbuet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agnus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ille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meas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errare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boues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ut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cernis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et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ipsum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ludere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quae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uellem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calamo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permisit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agresti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33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509" y="404813"/>
            <a:ext cx="9878291" cy="792162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hr-HR" altLang="sr-Latn-RS" sz="32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Ecloga</a:t>
            </a:r>
            <a:r>
              <a:rPr lang="hr-HR" altLang="sr-Latn-RS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IV</a:t>
            </a:r>
            <a:r>
              <a:rPr lang="hr-HR" altLang="sr-Latn-R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1-10</a:t>
            </a:r>
            <a:endParaRPr lang="hr-HR" altLang="sr-Latn-RS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045" y="482115"/>
            <a:ext cx="8438833" cy="6030652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Sicelides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Musae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paulo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maiora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canamus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!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Non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omnis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arbusta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iuuant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humilesque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myricae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; 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si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canimus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siluas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siluae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sint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consule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dignae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Vltima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Cumaei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uenit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iam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carminis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aetas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;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magnus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ab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integro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saeclorum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nascitur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ordo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iam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redit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et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Virgo</a:t>
            </a:r>
            <a:r>
              <a:rPr lang="hr-HR" altLang="sr-Latn-R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redeunt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Saturnia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regna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iam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noua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progenies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caelo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demittitur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alto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Tu modo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nascenti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puero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quo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ferrea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primum</a:t>
            </a:r>
            <a:endParaRPr lang="hr-HR" altLang="sr-Latn-RS" sz="2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desinet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ac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toto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surget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gens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aurea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mundo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casta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fave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Lucina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tuus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iam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regnat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Apollo</a:t>
            </a:r>
            <a:r>
              <a:rPr lang="hr-HR" altLang="sr-Latn-R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endParaRPr lang="hr-HR" altLang="sr-Latn-RS" sz="2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hr-HR" altLang="sr-Latn-R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40.g.pr.Kr., konzul </a:t>
            </a:r>
            <a:r>
              <a:rPr lang="hr-HR" altLang="sr-Latn-R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Azinije</a:t>
            </a:r>
            <a:r>
              <a:rPr lang="hr-HR" altLang="sr-Latn-R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Polion</a:t>
            </a:r>
            <a:endParaRPr lang="hr-HR" altLang="sr-Latn-R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0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3" y="168689"/>
            <a:ext cx="9875520" cy="1025630"/>
          </a:xfrm>
        </p:spPr>
        <p:txBody>
          <a:bodyPr/>
          <a:lstStyle/>
          <a:p>
            <a:r>
              <a:rPr lang="hr-HR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Georgica</a:t>
            </a:r>
            <a:r>
              <a:rPr lang="hr-HR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hr-HR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Georgicon</a:t>
            </a:r>
            <a:r>
              <a:rPr lang="hr-HR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libri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3" y="1194319"/>
            <a:ext cx="11775233" cy="5407960"/>
          </a:xfrm>
        </p:spPr>
        <p:txBody>
          <a:bodyPr>
            <a:normAutofit fontScale="92500" lnSpcReduction="10000"/>
          </a:bodyPr>
          <a:lstStyle/>
          <a:p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Georgike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(&lt; grč.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γεωργικά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= poljoprivredno), ispjevane između 37. i 29. g. u 2188 heksametara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Vrlo izbrušeno, ujednačeno i promišljeno (izbačena posveta Galu nakon njegova samoubojstva)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uzori: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Hesiod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Ἔργα καὶ ἡμέραι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Poslovi i dani);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Arat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Φαινόμενα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Pojave);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Ksenofont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Οἰκ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o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νομικός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Katon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Varon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re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rustica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Lukrecije...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 4 knjige obrađuje poljodjelstvo, uzgoj drveća, stočarstvo i pčelarstvo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Cilj nije pružiti seljaku stvarne praktične i stručne upute (nema latifundija ni robova), nego stvaranje umjetničkog djela u skladu s tradicijom, kao i Augustovim programom obnove tradicije 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Pohvala monarhijskog uređenja u opisu života pčela (IV, 200-202)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 poučava čitatelja kao što to Lukrecije čini</a:t>
            </a:r>
          </a:p>
          <a:p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Poeta doctus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– neoteričke karakteristike (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In tenui labor, at tenuis non gloria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IV.6)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pjesnik-domoljub: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laudes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Italiae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i="0" dirty="0">
                <a:solidFill>
                  <a:schemeClr val="tx2">
                    <a:lumMod val="50000"/>
                  </a:schemeClr>
                </a:solidFill>
              </a:rPr>
              <a:t>u 2.knjizi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„majstorski osmišljena jednostavnost”; mitologija s porukom (Aristej i Orfej); filozofija rada; rimski ideal poljoprivrednika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Kontrasti, teme života i smrti, uništenja i obnove; nepredvidivost prirodnih procesa i važnost religije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Početno obraćanje bogovima: miješa stare (i nove) rimske i grčke </a:t>
            </a:r>
          </a:p>
          <a:p>
            <a:pPr lvl="1"/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Liber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Cerera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Fauni,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Drijade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Neptun, Pan, Apolon, Minerva,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Silvan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pa čak i Cezar (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Oktavijan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August)</a:t>
            </a:r>
          </a:p>
        </p:txBody>
      </p:sp>
    </p:spTree>
    <p:extLst>
      <p:ext uri="{BB962C8B-B14F-4D97-AF65-F5344CB8AC3E}">
        <p14:creationId xmlns:p14="http://schemas.microsoft.com/office/powerpoint/2010/main" val="292208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0"/>
            <a:ext cx="10799064" cy="1499616"/>
          </a:xfrm>
        </p:spPr>
        <p:txBody>
          <a:bodyPr/>
          <a:lstStyle/>
          <a:p>
            <a:r>
              <a:rPr lang="hr-HR" b="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Georgica</a:t>
            </a:r>
            <a:endParaRPr lang="hr-HR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1759" y="2105917"/>
            <a:ext cx="5276088" cy="833037"/>
          </a:xfrm>
        </p:spPr>
        <p:txBody>
          <a:bodyPr/>
          <a:lstStyle/>
          <a:p>
            <a:r>
              <a:rPr lang="hr-HR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r-HR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32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9456" y="2929812"/>
            <a:ext cx="5870448" cy="358071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6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Quid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faciat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laetas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segetes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 quo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sidere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terram</a:t>
            </a:r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vertere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b="1" i="1" dirty="0" err="1">
                <a:solidFill>
                  <a:schemeClr val="accent2">
                    <a:lumMod val="50000"/>
                  </a:schemeClr>
                </a:solidFill>
              </a:rPr>
              <a:t>Maecenas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ulmisque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adiungere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vitis</a:t>
            </a:r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conveniat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quae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cura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boum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qui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cultus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habendo</a:t>
            </a:r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  sit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pecori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apibus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quanta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experientia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parcis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marL="45720" indent="0">
              <a:buNone/>
            </a:pP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hinc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canere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incipiam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Vos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 o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clarissima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mundi</a:t>
            </a:r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  lumina,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labentem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caelo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quae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ducitis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annum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Liber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et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alma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Ceres, ...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537669" y="1352005"/>
            <a:ext cx="4754880" cy="777240"/>
          </a:xfrm>
        </p:spPr>
        <p:txBody>
          <a:bodyPr>
            <a:normAutofit/>
          </a:bodyPr>
          <a:lstStyle/>
          <a:p>
            <a:r>
              <a:rPr lang="hr-HR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hr-HR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r-HR" sz="32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136-150; 490-492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089904" y="317241"/>
            <a:ext cx="5685329" cy="6540759"/>
          </a:xfrm>
        </p:spPr>
        <p:txBody>
          <a:bodyPr>
            <a:normAutofit lnSpcReduction="10000"/>
          </a:bodyPr>
          <a:lstStyle/>
          <a:p>
            <a:pPr marL="36000" indent="0">
              <a:buNone/>
            </a:pP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sed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neque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Medorum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silvae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ditissima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terra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36000" indent="0">
              <a:buNone/>
            </a:pP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nec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pulcher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Ganges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atque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auro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turbidus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Hermus</a:t>
            </a:r>
            <a:endParaRPr lang="hr-HR" altLang="sr-Latn-RS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6000" indent="0">
              <a:buNone/>
            </a:pP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laudibus</a:t>
            </a: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Italiae</a:t>
            </a: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certent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, …</a:t>
            </a:r>
          </a:p>
          <a:p>
            <a:pPr marL="36000" indent="0">
              <a:buNone/>
            </a:pP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Haec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loca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non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tauri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spirantes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naribus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ignem</a:t>
            </a:r>
            <a:endParaRPr lang="hr-HR" altLang="sr-Latn-RS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6000" indent="0">
              <a:buNone/>
            </a:pP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invertere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satis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inmanis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dentibus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hydri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, …</a:t>
            </a:r>
          </a:p>
          <a:p>
            <a:pPr marL="36000" indent="0">
              <a:buNone/>
            </a:pP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hinc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albi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Clitumne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greges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et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maxima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taurus</a:t>
            </a:r>
            <a:endParaRPr lang="hr-HR" altLang="sr-Latn-RS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6000" indent="0">
              <a:buNone/>
            </a:pP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victima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saepe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tuo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perfusi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flumine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sacro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36000" indent="0">
              <a:buNone/>
            </a:pP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Romanos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ad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templa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deum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duxere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triumphos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6000" indent="0">
              <a:buNone/>
            </a:pP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Hic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ver</a:t>
            </a: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adsiduum</a:t>
            </a: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atque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alienis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mensibus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aestas</a:t>
            </a:r>
            <a:endParaRPr lang="hr-HR" altLang="sr-Latn-RS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6000" indent="0">
              <a:buNone/>
            </a:pP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bis gravidae pecudes, bis pomis utilis arbos....</a:t>
            </a:r>
          </a:p>
          <a:p>
            <a:pPr marL="36000" indent="0">
              <a:buNone/>
            </a:pPr>
            <a:endParaRPr lang="hr-HR" altLang="sr-Latn-RS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6000" indent="0">
              <a:buNone/>
            </a:pP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Felix </a:t>
            </a: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qui</a:t>
            </a: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potuit</a:t>
            </a: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rerum</a:t>
            </a: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cognoscere</a:t>
            </a: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causas</a:t>
            </a: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36000">
              <a:buFont typeface="Wingdings" panose="05000000000000000000" pitchFamily="2" charset="2"/>
              <a:buNone/>
            </a:pP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atque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metus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omnis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et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inexorabile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</a:rPr>
              <a:t>Fatum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marL="36000">
              <a:buFont typeface="Wingdings" panose="05000000000000000000" pitchFamily="2" charset="2"/>
              <a:buNone/>
            </a:pPr>
            <a:r>
              <a:rPr lang="hr-HR" altLang="sr-Latn-RS" b="1" i="1" dirty="0" err="1">
                <a:solidFill>
                  <a:schemeClr val="accent2">
                    <a:lumMod val="50000"/>
                  </a:schemeClr>
                </a:solidFill>
              </a:rPr>
              <a:t>subiecit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pedibus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strepitumque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Acherontis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altLang="sr-Latn-RS" i="1" dirty="0" err="1">
                <a:solidFill>
                  <a:schemeClr val="accent2">
                    <a:lumMod val="50000"/>
                  </a:schemeClr>
                </a:solidFill>
              </a:rPr>
              <a:t>avari</a:t>
            </a:r>
            <a:r>
              <a:rPr lang="hr-HR" altLang="sr-Latn-RS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6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Georgica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IV, 559-566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Haec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super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arvorum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cultu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pecorumque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canebam</a:t>
            </a:r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et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super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arboribus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Caesar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dum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magnus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ad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altum</a:t>
            </a:r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fulminat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Euphraten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bello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victorque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volentes</a:t>
            </a:r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per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populos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dat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iura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viamque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adfectat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Olympo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Illo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Vergilium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me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tempore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dulcis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alebat</a:t>
            </a:r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Parthenope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studiis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florentem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ignobilis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oti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carmina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qui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lusi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pastorum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audaxque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iuventa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Tityre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, te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patulae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cecini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sub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tegmine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accent2">
                    <a:lumMod val="50000"/>
                  </a:schemeClr>
                </a:solidFill>
              </a:rPr>
              <a:t>fagi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 algn="r">
              <a:buNone/>
            </a:pPr>
            <a:r>
              <a:rPr lang="hr-HR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Sfragis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(pečat)</a:t>
            </a:r>
            <a:endParaRPr lang="hr-HR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56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843</TotalTime>
  <Words>1821</Words>
  <Application>Microsoft Office PowerPoint</Application>
  <PresentationFormat>Widescreen</PresentationFormat>
  <Paragraphs>182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Corbel</vt:lpstr>
      <vt:lpstr>Palatino Linotype</vt:lpstr>
      <vt:lpstr>Symbol</vt:lpstr>
      <vt:lpstr>Times New Roman</vt:lpstr>
      <vt:lpstr>Wingdings</vt:lpstr>
      <vt:lpstr>Basis</vt:lpstr>
      <vt:lpstr>Publius Vergilius Maro</vt:lpstr>
      <vt:lpstr>Publije Vergilije Maron</vt:lpstr>
      <vt:lpstr>Appendix Vergiliana</vt:lpstr>
      <vt:lpstr>Bucolica / Eclogae</vt:lpstr>
      <vt:lpstr>Ecloga, I, 1-10</vt:lpstr>
      <vt:lpstr>Ecloga, IV, 1-10</vt:lpstr>
      <vt:lpstr>Georgica / Georgicon libri IV</vt:lpstr>
      <vt:lpstr>Georgica</vt:lpstr>
      <vt:lpstr>Georgica, IV, 559-566</vt:lpstr>
      <vt:lpstr>Aeneis (Eneida)</vt:lpstr>
      <vt:lpstr>Aeneis, I, 1-13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Publius Vergilius Maro</dc:title>
  <dc:creator>Maja</dc:creator>
  <cp:lastModifiedBy>mrmat</cp:lastModifiedBy>
  <cp:revision>134</cp:revision>
  <dcterms:created xsi:type="dcterms:W3CDTF">2016-12-07T11:32:15Z</dcterms:created>
  <dcterms:modified xsi:type="dcterms:W3CDTF">2019-11-27T18:43:59Z</dcterms:modified>
</cp:coreProperties>
</file>